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7.xml" ContentType="application/vnd.openxmlformats-officedocument.presentationml.notesSlide+xml"/>
  <Override PartName="/ppt/charts/chart1.xml" ContentType="application/vnd.openxmlformats-officedocument.drawingml.chart+xml"/>
  <Override PartName="/ppt/tags/tag30.xml" ContentType="application/vnd.openxmlformats-officedocument.presentationml.tags+xml"/>
  <Override PartName="/ppt/notesSlides/notesSlide8.xml" ContentType="application/vnd.openxmlformats-officedocument.presentationml.notesSlide+xml"/>
  <Override PartName="/ppt/tags/tag31.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notesSlides/notesSlide10.xml" ContentType="application/vnd.openxmlformats-officedocument.presentationml.notesSlide+xml"/>
  <Override PartName="/ppt/tags/tag33.xml" ContentType="application/vnd.openxmlformats-officedocument.presentationml.tags+xml"/>
  <Override PartName="/ppt/notesSlides/notesSlide11.xml" ContentType="application/vnd.openxmlformats-officedocument.presentationml.notesSlide+xml"/>
  <Override PartName="/ppt/tags/tag34.xml" ContentType="application/vnd.openxmlformats-officedocument.presentationml.tags+xml"/>
  <Override PartName="/ppt/notesSlides/notesSlide12.xml" ContentType="application/vnd.openxmlformats-officedocument.presentationml.notesSlide+xml"/>
  <Override PartName="/ppt/tags/tag35.xml" ContentType="application/vnd.openxmlformats-officedocument.presentationml.tags+xml"/>
  <Override PartName="/ppt/notesSlides/notesSlide13.xml" ContentType="application/vnd.openxmlformats-officedocument.presentationml.notesSlide+xml"/>
  <Override PartName="/ppt/tags/tag36.xml" ContentType="application/vnd.openxmlformats-officedocument.presentationml.tags+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Lst>
  <p:notesMasterIdLst>
    <p:notesMasterId r:id="rId20"/>
  </p:notesMasterIdLst>
  <p:sldIdLst>
    <p:sldId id="267" r:id="rId6"/>
    <p:sldId id="285" r:id="rId7"/>
    <p:sldId id="286" r:id="rId8"/>
    <p:sldId id="288" r:id="rId9"/>
    <p:sldId id="287" r:id="rId10"/>
    <p:sldId id="273" r:id="rId11"/>
    <p:sldId id="296" r:id="rId12"/>
    <p:sldId id="293" r:id="rId13"/>
    <p:sldId id="300" r:id="rId14"/>
    <p:sldId id="276" r:id="rId15"/>
    <p:sldId id="289" r:id="rId16"/>
    <p:sldId id="291" r:id="rId17"/>
    <p:sldId id="299" r:id="rId18"/>
    <p:sldId id="281"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E6795C-5522-89BE-C477-9B851E22C128}" name="Johanna Withers" initials="" userId="S::jwithers@harbinger-health.com::0de66ca0-5b21-4f49-8478-b10de0b58bd2" providerId="AD"/>
  <p188:author id="{1514BC5E-7FFF-3F77-B38F-1118F92AA89E}" name="Jocelyn Charlton" initials="JC" userId="S::jcharlton@harbinger-health.com::dce342f3-3612-4cb9-addf-8bb44e342176" providerId="AD"/>
  <p188:author id="{AF454FAF-3093-5703-4C7C-ED0083232253}" name="Greg DiRienzo" initials="GD" userId="S::gdirienzo@harbinger-health.com::d404da33-54d6-4000-97c5-985a72158dbc" providerId="AD"/>
  <p188:author id="{CDCD47DA-98BB-44EF-F040-C3D45B524C28}" name="Elie Massaad" initials="" userId="S::emassaad@harbinger-health.com::b8840483-aa03-4947-b43b-f976702be817" providerId="AD"/>
  <p188:author id="{8F90B8FA-80FC-8CCF-7C06-482B1C891FFA}" name="Dorna Kashef" initials="DK" userId="S::dkashef@harbinger-health.com::1dc658e5-5051-4d97-bb8e-be708c72e0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ailoon Chan" initials="WC" lastIdx="1" clrIdx="0">
    <p:extLst>
      <p:ext uri="{19B8F6BF-5375-455C-9EA6-DF929625EA0E}">
        <p15:presenceInfo xmlns:p15="http://schemas.microsoft.com/office/powerpoint/2012/main" userId="S::wailoon.chan@asco.org::61eff083-35ff-4e06-b384-1f073c497e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CBE8"/>
    <a:srgbClr val="E3A240"/>
    <a:srgbClr val="008764"/>
    <a:srgbClr val="954F72"/>
    <a:srgbClr val="919396"/>
    <a:srgbClr val="002457"/>
    <a:srgbClr val="0076A9"/>
    <a:srgbClr val="FFB648"/>
    <a:srgbClr val="FFFB00"/>
    <a:srgbClr val="0025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1404CE-937E-544C-985C-52D8DFDF39DC}" v="57" dt="2025-05-20T17:43:16.9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88390" autoAdjust="0"/>
  </p:normalViewPr>
  <p:slideViewPr>
    <p:cSldViewPr snapToGrid="0">
      <p:cViewPr>
        <p:scale>
          <a:sx n="121" d="100"/>
          <a:sy n="121" d="100"/>
        </p:scale>
        <p:origin x="392" y="-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x Kurbegov" userId="443a8ca405f83e50" providerId="LiveId" clId="{4C9F429C-F166-4A0E-956F-8C4A3554CA8D}"/>
    <pc:docChg chg="undo custSel addSld modSld">
      <pc:chgData name="Dax Kurbegov" userId="443a8ca405f83e50" providerId="LiveId" clId="{4C9F429C-F166-4A0E-956F-8C4A3554CA8D}" dt="2025-05-18T16:36:49.183" v="415" actId="20577"/>
      <pc:docMkLst>
        <pc:docMk/>
      </pc:docMkLst>
      <pc:sldChg chg="modSp mod">
        <pc:chgData name="Dax Kurbegov" userId="443a8ca405f83e50" providerId="LiveId" clId="{4C9F429C-F166-4A0E-956F-8C4A3554CA8D}" dt="2025-05-18T16:18:19.063" v="94" actId="20577"/>
        <pc:sldMkLst>
          <pc:docMk/>
          <pc:sldMk cId="2060608361" sldId="276"/>
        </pc:sldMkLst>
        <pc:spChg chg="mod">
          <ac:chgData name="Dax Kurbegov" userId="443a8ca405f83e50" providerId="LiveId" clId="{4C9F429C-F166-4A0E-956F-8C4A3554CA8D}" dt="2025-05-18T16:18:19.063" v="94" actId="20577"/>
          <ac:spMkLst>
            <pc:docMk/>
            <pc:sldMk cId="2060608361" sldId="276"/>
            <ac:spMk id="4" creationId="{758852D2-E7FF-DA82-2DDE-6BF5C522ABAA}"/>
          </ac:spMkLst>
        </pc:spChg>
      </pc:sldChg>
      <pc:sldChg chg="addSp delSp modSp mod">
        <pc:chgData name="Dax Kurbegov" userId="443a8ca405f83e50" providerId="LiveId" clId="{4C9F429C-F166-4A0E-956F-8C4A3554CA8D}" dt="2025-05-18T16:26:11.734" v="98" actId="21"/>
        <pc:sldMkLst>
          <pc:docMk/>
          <pc:sldMk cId="2181730151" sldId="291"/>
        </pc:sldMkLst>
        <pc:spChg chg="add mod">
          <ac:chgData name="Dax Kurbegov" userId="443a8ca405f83e50" providerId="LiveId" clId="{4C9F429C-F166-4A0E-956F-8C4A3554CA8D}" dt="2025-05-18T16:25:59.447" v="96"/>
          <ac:spMkLst>
            <pc:docMk/>
            <pc:sldMk cId="2181730151" sldId="291"/>
            <ac:spMk id="6" creationId="{5E702E42-4F10-F94C-1610-D2B53C63CBDB}"/>
          </ac:spMkLst>
        </pc:spChg>
      </pc:sldChg>
      <pc:sldChg chg="modSp mod">
        <pc:chgData name="Dax Kurbegov" userId="443a8ca405f83e50" providerId="LiveId" clId="{4C9F429C-F166-4A0E-956F-8C4A3554CA8D}" dt="2025-05-18T15:51:37.110" v="5" actId="12"/>
        <pc:sldMkLst>
          <pc:docMk/>
          <pc:sldMk cId="292847557" sldId="298"/>
        </pc:sldMkLst>
      </pc:sldChg>
      <pc:sldChg chg="modSp new mod">
        <pc:chgData name="Dax Kurbegov" userId="443a8ca405f83e50" providerId="LiveId" clId="{4C9F429C-F166-4A0E-956F-8C4A3554CA8D}" dt="2025-05-18T16:36:49.183" v="415" actId="20577"/>
        <pc:sldMkLst>
          <pc:docMk/>
          <pc:sldMk cId="2096410251" sldId="299"/>
        </pc:sldMkLst>
        <pc:spChg chg="mod">
          <ac:chgData name="Dax Kurbegov" userId="443a8ca405f83e50" providerId="LiveId" clId="{4C9F429C-F166-4A0E-956F-8C4A3554CA8D}" dt="2025-05-18T16:27:17.295" v="117" actId="20577"/>
          <ac:spMkLst>
            <pc:docMk/>
            <pc:sldMk cId="2096410251" sldId="299"/>
            <ac:spMk id="2" creationId="{517A9E3E-60EB-8883-CD23-25ED583B61F1}"/>
          </ac:spMkLst>
        </pc:spChg>
        <pc:spChg chg="mod">
          <ac:chgData name="Dax Kurbegov" userId="443a8ca405f83e50" providerId="LiveId" clId="{4C9F429C-F166-4A0E-956F-8C4A3554CA8D}" dt="2025-05-18T16:36:31.827" v="392" actId="14100"/>
          <ac:spMkLst>
            <pc:docMk/>
            <pc:sldMk cId="2096410251" sldId="299"/>
            <ac:spMk id="4" creationId="{A936DCA6-43D5-8248-BA8D-940876F56A13}"/>
          </ac:spMkLst>
        </pc:spChg>
        <pc:spChg chg="mod">
          <ac:chgData name="Dax Kurbegov" userId="443a8ca405f83e50" providerId="LiveId" clId="{4C9F429C-F166-4A0E-956F-8C4A3554CA8D}" dt="2025-05-18T16:36:49.183" v="415" actId="20577"/>
          <ac:spMkLst>
            <pc:docMk/>
            <pc:sldMk cId="2096410251" sldId="299"/>
            <ac:spMk id="5" creationId="{F0C24551-A524-00A5-148C-5D1F735ACD16}"/>
          </ac:spMkLst>
        </pc:spChg>
      </pc:sldChg>
    </pc:docChg>
  </pc:docChgLst>
  <pc:docChgLst>
    <pc:chgData name="Elie Massaad" userId="b8840483-aa03-4947-b43b-f976702be817" providerId="ADAL" clId="{0C1404CE-937E-544C-985C-52D8DFDF39DC}"/>
    <pc:docChg chg="custSel addSld delSld modSld">
      <pc:chgData name="Elie Massaad" userId="b8840483-aa03-4947-b43b-f976702be817" providerId="ADAL" clId="{0C1404CE-937E-544C-985C-52D8DFDF39DC}" dt="2025-05-20T17:44:03.880" v="195" actId="113"/>
      <pc:docMkLst>
        <pc:docMk/>
      </pc:docMkLst>
      <pc:sldChg chg="addSp delSp modSp del">
        <pc:chgData name="Elie Massaad" userId="b8840483-aa03-4947-b43b-f976702be817" providerId="ADAL" clId="{0C1404CE-937E-544C-985C-52D8DFDF39DC}" dt="2025-05-19T11:39:04.987" v="25" actId="2696"/>
        <pc:sldMkLst>
          <pc:docMk/>
          <pc:sldMk cId="292847557" sldId="298"/>
        </pc:sldMkLst>
        <pc:picChg chg="add mod">
          <ac:chgData name="Elie Massaad" userId="b8840483-aa03-4947-b43b-f976702be817" providerId="ADAL" clId="{0C1404CE-937E-544C-985C-52D8DFDF39DC}" dt="2025-05-19T11:38:16.490" v="15" actId="14100"/>
          <ac:picMkLst>
            <pc:docMk/>
            <pc:sldMk cId="292847557" sldId="298"/>
            <ac:picMk id="1026" creationId="{AA7E563A-9E62-1AC1-33D0-D15C34BBFBAD}"/>
          </ac:picMkLst>
        </pc:picChg>
        <pc:picChg chg="add del">
          <ac:chgData name="Elie Massaad" userId="b8840483-aa03-4947-b43b-f976702be817" providerId="ADAL" clId="{0C1404CE-937E-544C-985C-52D8DFDF39DC}" dt="2025-05-19T11:38:18.016" v="16" actId="478"/>
          <ac:picMkLst>
            <pc:docMk/>
            <pc:sldMk cId="292847557" sldId="298"/>
            <ac:picMk id="1028" creationId="{49F7F808-7246-C17C-7B33-419A68F51853}"/>
          </ac:picMkLst>
        </pc:picChg>
      </pc:sldChg>
      <pc:sldChg chg="addSp delSp modSp mod">
        <pc:chgData name="Elie Massaad" userId="b8840483-aa03-4947-b43b-f976702be817" providerId="ADAL" clId="{0C1404CE-937E-544C-985C-52D8DFDF39DC}" dt="2025-05-20T17:44:03.880" v="195" actId="113"/>
        <pc:sldMkLst>
          <pc:docMk/>
          <pc:sldMk cId="2096410251" sldId="299"/>
        </pc:sldMkLst>
        <pc:spChg chg="mod">
          <ac:chgData name="Elie Massaad" userId="b8840483-aa03-4947-b43b-f976702be817" providerId="ADAL" clId="{0C1404CE-937E-544C-985C-52D8DFDF39DC}" dt="2025-05-20T10:57:05.437" v="50"/>
          <ac:spMkLst>
            <pc:docMk/>
            <pc:sldMk cId="2096410251" sldId="299"/>
            <ac:spMk id="2" creationId="{517A9E3E-60EB-8883-CD23-25ED583B61F1}"/>
          </ac:spMkLst>
        </pc:spChg>
        <pc:spChg chg="mod">
          <ac:chgData name="Elie Massaad" userId="b8840483-aa03-4947-b43b-f976702be817" providerId="ADAL" clId="{0C1404CE-937E-544C-985C-52D8DFDF39DC}" dt="2025-05-20T10:57:05.438" v="51"/>
          <ac:spMkLst>
            <pc:docMk/>
            <pc:sldMk cId="2096410251" sldId="299"/>
            <ac:spMk id="3" creationId="{9E446685-2220-07C2-7D7E-150EA77823C4}"/>
          </ac:spMkLst>
        </pc:spChg>
        <pc:spChg chg="mod">
          <ac:chgData name="Elie Massaad" userId="b8840483-aa03-4947-b43b-f976702be817" providerId="ADAL" clId="{0C1404CE-937E-544C-985C-52D8DFDF39DC}" dt="2025-05-20T17:39:39.119" v="88" actId="13926"/>
          <ac:spMkLst>
            <pc:docMk/>
            <pc:sldMk cId="2096410251" sldId="299"/>
            <ac:spMk id="4" creationId="{A936DCA6-43D5-8248-BA8D-940876F56A13}"/>
          </ac:spMkLst>
        </pc:spChg>
        <pc:spChg chg="mod">
          <ac:chgData name="Elie Massaad" userId="b8840483-aa03-4947-b43b-f976702be817" providerId="ADAL" clId="{0C1404CE-937E-544C-985C-52D8DFDF39DC}" dt="2025-05-20T10:57:05.439" v="53"/>
          <ac:spMkLst>
            <pc:docMk/>
            <pc:sldMk cId="2096410251" sldId="299"/>
            <ac:spMk id="5" creationId="{F0C24551-A524-00A5-148C-5D1F735ACD16}"/>
          </ac:spMkLst>
        </pc:spChg>
        <pc:spChg chg="add">
          <ac:chgData name="Elie Massaad" userId="b8840483-aa03-4947-b43b-f976702be817" providerId="ADAL" clId="{0C1404CE-937E-544C-985C-52D8DFDF39DC}" dt="2025-05-20T10:54:56.408" v="36"/>
          <ac:spMkLst>
            <pc:docMk/>
            <pc:sldMk cId="2096410251" sldId="299"/>
            <ac:spMk id="6" creationId="{A2BBBFF3-62F1-EAD8-0CC6-31618FD193D7}"/>
          </ac:spMkLst>
        </pc:spChg>
        <pc:spChg chg="add mod">
          <ac:chgData name="Elie Massaad" userId="b8840483-aa03-4947-b43b-f976702be817" providerId="ADAL" clId="{0C1404CE-937E-544C-985C-52D8DFDF39DC}" dt="2025-05-20T17:44:03.880" v="195" actId="113"/>
          <ac:spMkLst>
            <pc:docMk/>
            <pc:sldMk cId="2096410251" sldId="299"/>
            <ac:spMk id="13" creationId="{CF62F377-7CC4-E0B2-1FA4-BBE09952F2AB}"/>
          </ac:spMkLst>
        </pc:spChg>
        <pc:grpChg chg="add mod">
          <ac:chgData name="Elie Massaad" userId="b8840483-aa03-4947-b43b-f976702be817" providerId="ADAL" clId="{0C1404CE-937E-544C-985C-52D8DFDF39DC}" dt="2025-05-20T11:05:01.052" v="83" actId="1076"/>
          <ac:grpSpMkLst>
            <pc:docMk/>
            <pc:sldMk cId="2096410251" sldId="299"/>
            <ac:grpSpMk id="12" creationId="{1552DBDD-C3EF-2B40-375B-DC6C06776A67}"/>
          </ac:grpSpMkLst>
        </pc:grpChg>
        <pc:graphicFrameChg chg="add mod modVis">
          <ac:chgData name="Elie Massaad" userId="b8840483-aa03-4947-b43b-f976702be817" providerId="ADAL" clId="{0C1404CE-937E-544C-985C-52D8DFDF39DC}" dt="2025-05-20T10:57:05.477" v="68"/>
          <ac:graphicFrameMkLst>
            <pc:docMk/>
            <pc:sldMk cId="2096410251" sldId="299"/>
            <ac:graphicFrameMk id="10" creationId="{CDC99BE9-4903-BEE1-7B43-C9A4FDCAA45A}"/>
          </ac:graphicFrameMkLst>
        </pc:graphicFrameChg>
        <pc:picChg chg="add del mod modCrop">
          <ac:chgData name="Elie Massaad" userId="b8840483-aa03-4947-b43b-f976702be817" providerId="ADAL" clId="{0C1404CE-937E-544C-985C-52D8DFDF39DC}" dt="2025-05-20T10:56:58.905" v="46" actId="478"/>
          <ac:picMkLst>
            <pc:docMk/>
            <pc:sldMk cId="2096410251" sldId="299"/>
            <ac:picMk id="7" creationId="{B8DDC0E6-2632-84A5-20D1-BFD5CC3019B0}"/>
          </ac:picMkLst>
        </pc:picChg>
        <pc:picChg chg="add mod">
          <ac:chgData name="Elie Massaad" userId="b8840483-aa03-4947-b43b-f976702be817" providerId="ADAL" clId="{0C1404CE-937E-544C-985C-52D8DFDF39DC}" dt="2025-05-20T11:04:57.732" v="82" actId="164"/>
          <ac:picMkLst>
            <pc:docMk/>
            <pc:sldMk cId="2096410251" sldId="299"/>
            <ac:picMk id="8" creationId="{AEE5D633-E43D-6026-C29D-83EDF2731395}"/>
          </ac:picMkLst>
        </pc:picChg>
        <pc:picChg chg="add mod">
          <ac:chgData name="Elie Massaad" userId="b8840483-aa03-4947-b43b-f976702be817" providerId="ADAL" clId="{0C1404CE-937E-544C-985C-52D8DFDF39DC}" dt="2025-05-20T11:04:57.732" v="82" actId="164"/>
          <ac:picMkLst>
            <pc:docMk/>
            <pc:sldMk cId="2096410251" sldId="299"/>
            <ac:picMk id="9" creationId="{18BAB382-8245-FC84-DC24-CDA138034CD1}"/>
          </ac:picMkLst>
        </pc:picChg>
        <pc:picChg chg="add mod">
          <ac:chgData name="Elie Massaad" userId="b8840483-aa03-4947-b43b-f976702be817" providerId="ADAL" clId="{0C1404CE-937E-544C-985C-52D8DFDF39DC}" dt="2025-05-20T11:04:57.732" v="82" actId="164"/>
          <ac:picMkLst>
            <pc:docMk/>
            <pc:sldMk cId="2096410251" sldId="299"/>
            <ac:picMk id="11" creationId="{E85887AE-86B8-BA69-ACDC-A8CCEF96ACA2}"/>
          </ac:picMkLst>
        </pc:picChg>
        <pc:picChg chg="add del mod">
          <ac:chgData name="Elie Massaad" userId="b8840483-aa03-4947-b43b-f976702be817" providerId="ADAL" clId="{0C1404CE-937E-544C-985C-52D8DFDF39DC}" dt="2025-05-20T10:54:54.635" v="35" actId="478"/>
          <ac:picMkLst>
            <pc:docMk/>
            <pc:sldMk cId="2096410251" sldId="299"/>
            <ac:picMk id="4098" creationId="{29C92CA8-A7D3-F779-C521-3DEFFFB5A823}"/>
          </ac:picMkLst>
        </pc:picChg>
      </pc:sldChg>
      <pc:sldChg chg="addSp delSp modSp add">
        <pc:chgData name="Elie Massaad" userId="b8840483-aa03-4947-b43b-f976702be817" providerId="ADAL" clId="{0C1404CE-937E-544C-985C-52D8DFDF39DC}" dt="2025-05-19T11:38:51.752" v="24" actId="1076"/>
        <pc:sldMkLst>
          <pc:docMk/>
          <pc:sldMk cId="2625277884" sldId="300"/>
        </pc:sldMkLst>
        <pc:picChg chg="del">
          <ac:chgData name="Elie Massaad" userId="b8840483-aa03-4947-b43b-f976702be817" providerId="ADAL" clId="{0C1404CE-937E-544C-985C-52D8DFDF39DC}" dt="2025-05-19T11:38:27.285" v="18" actId="478"/>
          <ac:picMkLst>
            <pc:docMk/>
            <pc:sldMk cId="2625277884" sldId="300"/>
            <ac:picMk id="1028" creationId="{337D750B-FCDE-9236-5010-F5E5393D42D9}"/>
          </ac:picMkLst>
        </pc:picChg>
        <pc:picChg chg="add mod">
          <ac:chgData name="Elie Massaad" userId="b8840483-aa03-4947-b43b-f976702be817" providerId="ADAL" clId="{0C1404CE-937E-544C-985C-52D8DFDF39DC}" dt="2025-05-19T11:38:51.752" v="24" actId="1076"/>
          <ac:picMkLst>
            <pc:docMk/>
            <pc:sldMk cId="2625277884" sldId="300"/>
            <ac:picMk id="3074" creationId="{27D484F9-3A7A-186E-D89D-52DE22ABF0B9}"/>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63784887678692"/>
          <c:y val="8.7189805499664652E-2"/>
          <c:w val="0.85466303607896532"/>
          <c:h val="0.8256203890006707"/>
        </c:manualLayout>
      </c:layout>
      <c:barChart>
        <c:barDir val="col"/>
        <c:grouping val="stacked"/>
        <c:varyColors val="0"/>
        <c:ser>
          <c:idx val="0"/>
          <c:order val="0"/>
          <c:spPr>
            <a:solidFill>
              <a:schemeClr val="hlink"/>
            </a:solidFill>
            <a:ln>
              <a:noFill/>
            </a:ln>
          </c:spPr>
          <c:invertIfNegative val="0"/>
          <c:val>
            <c:numRef>
              <c:f>Sheet1!$A$1:$L$1</c:f>
              <c:numCache>
                <c:formatCode>General</c:formatCode>
                <c:ptCount val="12"/>
                <c:pt idx="0">
                  <c:v>87</c:v>
                </c:pt>
                <c:pt idx="1">
                  <c:v>27</c:v>
                </c:pt>
                <c:pt idx="2">
                  <c:v>23</c:v>
                </c:pt>
                <c:pt idx="3">
                  <c:v>21</c:v>
                </c:pt>
                <c:pt idx="4">
                  <c:v>17</c:v>
                </c:pt>
                <c:pt idx="5">
                  <c:v>21</c:v>
                </c:pt>
                <c:pt idx="6">
                  <c:v>7</c:v>
                </c:pt>
                <c:pt idx="7">
                  <c:v>8</c:v>
                </c:pt>
                <c:pt idx="8">
                  <c:v>11</c:v>
                </c:pt>
                <c:pt idx="9">
                  <c:v>8</c:v>
                </c:pt>
                <c:pt idx="10">
                  <c:v>2</c:v>
                </c:pt>
                <c:pt idx="11">
                  <c:v>1</c:v>
                </c:pt>
              </c:numCache>
            </c:numRef>
          </c:val>
          <c:extLst>
            <c:ext xmlns:c16="http://schemas.microsoft.com/office/drawing/2014/chart" uri="{C3380CC4-5D6E-409C-BE32-E72D297353CC}">
              <c16:uniqueId val="{00000000-F954-2147-8715-E83BE5616AE8}"/>
            </c:ext>
          </c:extLst>
        </c:ser>
        <c:ser>
          <c:idx val="1"/>
          <c:order val="1"/>
          <c:spPr>
            <a:solidFill>
              <a:schemeClr val="accent4"/>
            </a:solidFill>
            <a:ln>
              <a:noFill/>
            </a:ln>
          </c:spPr>
          <c:invertIfNegative val="0"/>
          <c:val>
            <c:numRef>
              <c:f>Sheet1!$A$2:$L$2</c:f>
              <c:numCache>
                <c:formatCode>General</c:formatCode>
                <c:ptCount val="12"/>
                <c:pt idx="0">
                  <c:v>11</c:v>
                </c:pt>
                <c:pt idx="1">
                  <c:v>22</c:v>
                </c:pt>
                <c:pt idx="2">
                  <c:v>4</c:v>
                </c:pt>
                <c:pt idx="3">
                  <c:v>17</c:v>
                </c:pt>
                <c:pt idx="4">
                  <c:v>12</c:v>
                </c:pt>
                <c:pt idx="5">
                  <c:v>8</c:v>
                </c:pt>
                <c:pt idx="6">
                  <c:v>17</c:v>
                </c:pt>
                <c:pt idx="7">
                  <c:v>14</c:v>
                </c:pt>
                <c:pt idx="8">
                  <c:v>10</c:v>
                </c:pt>
                <c:pt idx="9">
                  <c:v>10</c:v>
                </c:pt>
                <c:pt idx="10">
                  <c:v>5</c:v>
                </c:pt>
                <c:pt idx="11">
                  <c:v>3</c:v>
                </c:pt>
              </c:numCache>
            </c:numRef>
          </c:val>
          <c:extLst>
            <c:ext xmlns:c16="http://schemas.microsoft.com/office/drawing/2014/chart" uri="{C3380CC4-5D6E-409C-BE32-E72D297353CC}">
              <c16:uniqueId val="{00000001-F954-2147-8715-E83BE5616AE8}"/>
            </c:ext>
          </c:extLst>
        </c:ser>
        <c:ser>
          <c:idx val="2"/>
          <c:order val="2"/>
          <c:spPr>
            <a:solidFill>
              <a:srgbClr val="C30C3E"/>
            </a:solidFill>
            <a:ln>
              <a:noFill/>
            </a:ln>
          </c:spPr>
          <c:invertIfNegative val="0"/>
          <c:val>
            <c:numRef>
              <c:f>Sheet1!$A$3:$L$3</c:f>
              <c:numCache>
                <c:formatCode>General</c:formatCode>
                <c:ptCount val="12"/>
                <c:pt idx="0">
                  <c:v>3</c:v>
                </c:pt>
                <c:pt idx="1">
                  <c:v>9</c:v>
                </c:pt>
                <c:pt idx="2">
                  <c:v>19</c:v>
                </c:pt>
                <c:pt idx="3">
                  <c:v>1</c:v>
                </c:pt>
                <c:pt idx="4">
                  <c:v>4</c:v>
                </c:pt>
                <c:pt idx="5">
                  <c:v>0</c:v>
                </c:pt>
                <c:pt idx="6">
                  <c:v>3</c:v>
                </c:pt>
                <c:pt idx="7">
                  <c:v>0</c:v>
                </c:pt>
                <c:pt idx="8">
                  <c:v>1</c:v>
                </c:pt>
                <c:pt idx="9">
                  <c:v>4</c:v>
                </c:pt>
                <c:pt idx="10">
                  <c:v>1</c:v>
                </c:pt>
                <c:pt idx="11">
                  <c:v>0</c:v>
                </c:pt>
              </c:numCache>
            </c:numRef>
          </c:val>
          <c:extLst>
            <c:ext xmlns:c16="http://schemas.microsoft.com/office/drawing/2014/chart" uri="{C3380CC4-5D6E-409C-BE32-E72D297353CC}">
              <c16:uniqueId val="{00000002-F954-2147-8715-E83BE5616AE8}"/>
            </c:ext>
          </c:extLst>
        </c:ser>
        <c:dLbls>
          <c:showLegendKey val="0"/>
          <c:showVal val="0"/>
          <c:showCatName val="0"/>
          <c:showSerName val="0"/>
          <c:showPercent val="0"/>
          <c:showBubbleSize val="0"/>
        </c:dLbls>
        <c:gapWidth val="80"/>
        <c:overlap val="100"/>
        <c:axId val="1840664255"/>
        <c:axId val="1"/>
      </c:barChart>
      <c:catAx>
        <c:axId val="1840664255"/>
        <c:scaling>
          <c:orientation val="minMax"/>
        </c:scaling>
        <c:delete val="0"/>
        <c:axPos val="b"/>
        <c:majorGridlines>
          <c:spPr>
            <a:ln>
              <a:noFill/>
            </a:ln>
          </c:spPr>
        </c:majorGridlines>
        <c:majorTickMark val="none"/>
        <c:minorTickMark val="none"/>
        <c:tickLblPos val="none"/>
        <c:spPr>
          <a:ln w="9525" cmpd="sng" algn="ctr">
            <a:solidFill>
              <a:schemeClr val="bg1"/>
            </a:solidFill>
            <a:prstDash val="solid"/>
          </a:ln>
        </c:spPr>
        <c:crossAx val="1"/>
        <c:crosses val="min"/>
        <c:auto val="0"/>
        <c:lblAlgn val="ctr"/>
        <c:lblOffset val="100"/>
        <c:noMultiLvlLbl val="0"/>
      </c:catAx>
      <c:valAx>
        <c:axId val="1"/>
        <c:scaling>
          <c:orientation val="minMax"/>
          <c:max val="120"/>
          <c:min val="0"/>
        </c:scaling>
        <c:delete val="0"/>
        <c:axPos val="l"/>
        <c:majorGridlines>
          <c:spPr>
            <a:ln>
              <a:noFill/>
            </a:ln>
          </c:spPr>
        </c:majorGridlines>
        <c:numFmt formatCode="#,##0;&quot;-&quot;#,##0" sourceLinked="0"/>
        <c:majorTickMark val="out"/>
        <c:minorTickMark val="none"/>
        <c:tickLblPos val="nextTo"/>
        <c:spPr>
          <a:ln w="9525" cmpd="sng" algn="ctr">
            <a:solidFill>
              <a:schemeClr val="bg1"/>
            </a:solidFill>
            <a:prstDash val="solid"/>
          </a:ln>
        </c:spPr>
        <c:txPr>
          <a:bodyPr wrap="none"/>
          <a:lstStyle/>
          <a:p>
            <a:pPr>
              <a:defRPr sz="1400" kern="1200">
                <a:solidFill>
                  <a:schemeClr val="bg1"/>
                </a:solidFill>
                <a:latin typeface="+mn-lt"/>
                <a:ea typeface="+mn-ea"/>
                <a:cs typeface="+mn-cs"/>
              </a:defRPr>
            </a:pPr>
            <a:endParaRPr lang="en-US"/>
          </a:p>
        </c:txPr>
        <c:crossAx val="1840664255"/>
        <c:crosses val="min"/>
        <c:crossBetween val="between"/>
        <c:majorUnit val="20"/>
      </c:valAx>
    </c:plotArea>
    <c:plotVisOnly val="0"/>
    <c:dispBlanksAs val="gap"/>
    <c:showDLblsOverMax val="1"/>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BA891C-00A5-4A37-B085-8292CA9E7413}" type="datetimeFigureOut">
              <a:rPr lang="en-US" smtClean="0"/>
              <a:t>5/19/25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4D9E9D-93A9-4E6A-8E42-DC0055A8528E}" type="slidenum">
              <a:rPr lang="en-US" smtClean="0"/>
              <a:t>‹#›</a:t>
            </a:fld>
            <a:endParaRPr lang="en-US"/>
          </a:p>
        </p:txBody>
      </p:sp>
    </p:spTree>
    <p:extLst>
      <p:ext uri="{BB962C8B-B14F-4D97-AF65-F5344CB8AC3E}">
        <p14:creationId xmlns:p14="http://schemas.microsoft.com/office/powerpoint/2010/main" val="238288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ateofobesity.org/states/wv/"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cancer.gov/about-cancer/causes-prevention/risk/obesity/obesity-fact-sheet#r39" TargetMode="External"/><Relationship Id="rId4" Type="http://schemas.openxmlformats.org/officeDocument/2006/relationships/hyperlink" Target="https://www.cancer.gov/Common/PopUps/popDefinition.aspx?id=CDR0000046145&amp;version=Patient&amp;language=e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4D9E9D-93A9-4E6A-8E42-DC0055A8528E}" type="slidenum">
              <a:rPr lang="en-US" smtClean="0"/>
              <a:t>1</a:t>
            </a:fld>
            <a:endParaRPr lang="en-US"/>
          </a:p>
        </p:txBody>
      </p:sp>
    </p:spTree>
    <p:extLst>
      <p:ext uri="{BB962C8B-B14F-4D97-AF65-F5344CB8AC3E}">
        <p14:creationId xmlns:p14="http://schemas.microsoft.com/office/powerpoint/2010/main" val="1928744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4D9E9D-93A9-4E6A-8E42-DC0055A8528E}" type="slidenum">
              <a:rPr lang="en-US" smtClean="0"/>
              <a:t>10</a:t>
            </a:fld>
            <a:endParaRPr lang="en-US"/>
          </a:p>
        </p:txBody>
      </p:sp>
    </p:spTree>
    <p:extLst>
      <p:ext uri="{BB962C8B-B14F-4D97-AF65-F5344CB8AC3E}">
        <p14:creationId xmlns:p14="http://schemas.microsoft.com/office/powerpoint/2010/main" val="2236508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4D9E9D-93A9-4E6A-8E42-DC0055A8528E}" type="slidenum">
              <a:rPr lang="en-US" smtClean="0"/>
              <a:t>11</a:t>
            </a:fld>
            <a:endParaRPr lang="en-US"/>
          </a:p>
        </p:txBody>
      </p:sp>
    </p:spTree>
    <p:extLst>
      <p:ext uri="{BB962C8B-B14F-4D97-AF65-F5344CB8AC3E}">
        <p14:creationId xmlns:p14="http://schemas.microsoft.com/office/powerpoint/2010/main" val="1443082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BFE24-206A-8B23-7906-61B5C33325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F6C98A-9EEA-70E6-1B5E-A1E0B793B0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C07ADA-CF07-8730-A354-B135D1A853C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654E402-2DAB-AA28-612D-D23CDB3899C7}"/>
              </a:ext>
            </a:extLst>
          </p:cNvPr>
          <p:cNvSpPr>
            <a:spLocks noGrp="1"/>
          </p:cNvSpPr>
          <p:nvPr>
            <p:ph type="sldNum" sz="quarter" idx="5"/>
          </p:nvPr>
        </p:nvSpPr>
        <p:spPr/>
        <p:txBody>
          <a:bodyPr/>
          <a:lstStyle/>
          <a:p>
            <a:fld id="{D14D9E9D-93A9-4E6A-8E42-DC0055A8528E}" type="slidenum">
              <a:rPr lang="en-US" smtClean="0"/>
              <a:t>12</a:t>
            </a:fld>
            <a:endParaRPr lang="en-US"/>
          </a:p>
        </p:txBody>
      </p:sp>
    </p:spTree>
    <p:extLst>
      <p:ext uri="{BB962C8B-B14F-4D97-AF65-F5344CB8AC3E}">
        <p14:creationId xmlns:p14="http://schemas.microsoft.com/office/powerpoint/2010/main" val="1033907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4D9E9D-93A9-4E6A-8E42-DC0055A8528E}" type="slidenum">
              <a:rPr lang="en-US" smtClean="0"/>
              <a:t>13</a:t>
            </a:fld>
            <a:endParaRPr lang="en-US"/>
          </a:p>
        </p:txBody>
      </p:sp>
    </p:spTree>
    <p:extLst>
      <p:ext uri="{BB962C8B-B14F-4D97-AF65-F5344CB8AC3E}">
        <p14:creationId xmlns:p14="http://schemas.microsoft.com/office/powerpoint/2010/main" val="3104736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4D9E9D-93A9-4E6A-8E42-DC0055A8528E}" type="slidenum">
              <a:rPr lang="en-US" smtClean="0"/>
              <a:t>14</a:t>
            </a:fld>
            <a:endParaRPr lang="en-US"/>
          </a:p>
        </p:txBody>
      </p:sp>
    </p:spTree>
    <p:extLst>
      <p:ext uri="{BB962C8B-B14F-4D97-AF65-F5344CB8AC3E}">
        <p14:creationId xmlns:p14="http://schemas.microsoft.com/office/powerpoint/2010/main" val="1926103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4D9E9D-93A9-4E6A-8E42-DC0055A8528E}" type="slidenum">
              <a:rPr lang="en-US" smtClean="0"/>
              <a:t>2</a:t>
            </a:fld>
            <a:endParaRPr lang="en-US"/>
          </a:p>
        </p:txBody>
      </p:sp>
    </p:spTree>
    <p:extLst>
      <p:ext uri="{BB962C8B-B14F-4D97-AF65-F5344CB8AC3E}">
        <p14:creationId xmlns:p14="http://schemas.microsoft.com/office/powerpoint/2010/main" val="2138460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F479C-8F22-A70E-03E5-570338B5E3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23DBA8-AF33-363F-34C5-C29235B6B4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50494C-A786-AA7B-8033-4A5FB0CE48CA}"/>
              </a:ext>
            </a:extLst>
          </p:cNvPr>
          <p:cNvSpPr>
            <a:spLocks noGrp="1"/>
          </p:cNvSpPr>
          <p:nvPr>
            <p:ph type="body" idx="1"/>
          </p:nvPr>
        </p:nvSpPr>
        <p:spPr/>
        <p:txBody>
          <a:bodyPr/>
          <a:lstStyle/>
          <a:p>
            <a:r>
              <a:rPr lang="en-US" b="0" i="0" dirty="0">
                <a:solidFill>
                  <a:srgbClr val="333333"/>
                </a:solidFill>
                <a:effectLst/>
                <a:latin typeface="-apple-system"/>
              </a:rPr>
              <a:t>Rates of obesity have increased significantly over the last three decades in the United States and globally. In addition to contributing to heart disease and diabetes, obesity is a major unrecognized risk factor for cancer</a:t>
            </a:r>
          </a:p>
          <a:p>
            <a:r>
              <a:rPr lang="en-US" b="0" i="0" dirty="0">
                <a:solidFill>
                  <a:srgbClr val="333333"/>
                </a:solidFill>
                <a:effectLst/>
                <a:latin typeface="-apple-system"/>
              </a:rPr>
              <a:t>Obesity is a major under-recognized contributor to the nation's cancer toll and is quickly overtaking tobacco as the leading preventable cause of cancer. As many as 84,000 cancer diagnoses each year are attributed to obesity, and overweight and obesity are implicated in 15% to 20% of total cancer-related mortality.</a:t>
            </a:r>
          </a:p>
          <a:p>
            <a:r>
              <a:rPr lang="en-US" dirty="0"/>
              <a:t>https://ascopubs.org/doi/10.1200/JCO.2014.58.4680</a:t>
            </a:r>
          </a:p>
          <a:p>
            <a:endParaRPr lang="en-US" b="0" i="0" dirty="0">
              <a:solidFill>
                <a:srgbClr val="333333"/>
              </a:solidFill>
              <a:effectLst/>
              <a:latin typeface="-apple-system"/>
            </a:endParaRPr>
          </a:p>
          <a:p>
            <a:r>
              <a:rPr lang="en-US" b="0" i="0" dirty="0">
                <a:effectLst/>
                <a:latin typeface="Roboto" panose="020F0502020204030204" pitchFamily="34" charset="0"/>
              </a:rPr>
              <a:t> </a:t>
            </a:r>
            <a:r>
              <a:rPr lang="en-US" b="1" i="0" dirty="0">
                <a:solidFill>
                  <a:srgbClr val="767676"/>
                </a:solidFill>
                <a:effectLst/>
                <a:latin typeface="Roboto" panose="02000000000000000000" pitchFamily="2" charset="0"/>
              </a:rPr>
              <a:t>Obesity is a major unrecognized risk factor for cancer</a:t>
            </a:r>
            <a:endParaRPr lang="en-US" b="0" i="0" dirty="0">
              <a:solidFill>
                <a:srgbClr val="333333"/>
              </a:solidFill>
              <a:effectLst/>
              <a:latin typeface="-apple-system"/>
            </a:endParaRPr>
          </a:p>
          <a:p>
            <a:endParaRPr lang="en-US" dirty="0"/>
          </a:p>
          <a:p>
            <a:r>
              <a:rPr lang="en-US" b="0" i="0" dirty="0">
                <a:solidFill>
                  <a:srgbClr val="000000"/>
                </a:solidFill>
                <a:effectLst/>
                <a:latin typeface="Gotham A"/>
              </a:rPr>
              <a:t>In 2014, an estimated seven and eight percent of all U.S. cancer cases and deaths, respectively, were attributable to excess body weight. Beyond cancer, obesity increases the risk of developing several other health problems including type 2 diabetes, high blood pressure, heart disease, stroke, liver disease, and kidney disease (</a:t>
            </a:r>
            <a:r>
              <a:rPr lang="en-US" b="0" i="0" u="none" strike="noStrike" dirty="0">
                <a:solidFill>
                  <a:srgbClr val="50B848"/>
                </a:solidFill>
                <a:effectLst/>
                <a:latin typeface="Gotham A"/>
                <a:hlinkClick r:id="rId3"/>
              </a:rPr>
              <a:t>169</a:t>
            </a:r>
            <a:r>
              <a:rPr lang="en-US" b="0" i="0" dirty="0">
                <a:solidFill>
                  <a:srgbClr val="000000"/>
                </a:solidFill>
                <a:effectLst/>
                <a:latin typeface="Gotham A"/>
              </a:rPr>
              <a:t>)</a:t>
            </a:r>
            <a:r>
              <a:rPr lang="en-US" b="0" i="0" dirty="0">
                <a:solidFill>
                  <a:srgbClr val="FFFFFF"/>
                </a:solidFill>
                <a:effectLst/>
                <a:latin typeface="Gotham A"/>
              </a:rPr>
              <a:t>Harrison R. The State of Obesity: 2019. 1905;10:1055.</a:t>
            </a:r>
            <a:r>
              <a:rPr lang="en-US" b="0" i="0" dirty="0">
                <a:solidFill>
                  <a:srgbClr val="000000"/>
                </a:solidFill>
                <a:effectLst/>
                <a:latin typeface="Gotham A"/>
              </a:rPr>
              <a:t>. Therefore, it is concerning that in the U.S. and around the globe the prevalence of obesity has been rising steadily. In the United States, 42 percent of adults age 20 and older were obese in 2018, and according to a recent projection, by the year 2030, nearly 50 percent of all U.S. adults age 18 and older will have obesity</a:t>
            </a:r>
          </a:p>
          <a:p>
            <a:r>
              <a:rPr lang="en-US" b="0" i="0" dirty="0">
                <a:solidFill>
                  <a:srgbClr val="000000"/>
                </a:solidFill>
                <a:effectLst/>
                <a:latin typeface="Gotham A"/>
              </a:rPr>
              <a:t>Concurrent with the steady rise in obesity rates in the United States, the incidence of several obesity-associated cancers has also been rising at an alarming rate, especially among young adults</a:t>
            </a:r>
          </a:p>
          <a:p>
            <a:endParaRPr lang="en-US" b="0" i="0" dirty="0">
              <a:solidFill>
                <a:srgbClr val="000000"/>
              </a:solidFill>
              <a:effectLst/>
              <a:latin typeface="Gotham A"/>
            </a:endParaRPr>
          </a:p>
          <a:p>
            <a:r>
              <a:rPr lang="en-US" dirty="0"/>
              <a:t>https://cancerprogressreport.aacr.org/progress/cpr20-contents/cpr20-preventing-cancer-identifying-risk-factors/</a:t>
            </a:r>
          </a:p>
          <a:p>
            <a:endParaRPr lang="en-US" b="0" i="0" dirty="0">
              <a:solidFill>
                <a:srgbClr val="000000"/>
              </a:solidFill>
              <a:effectLst/>
              <a:latin typeface="Gotham A"/>
            </a:endParaRPr>
          </a:p>
          <a:p>
            <a:pPr algn="l" rtl="0"/>
            <a:r>
              <a:rPr lang="en-US" b="0" i="0" dirty="0">
                <a:solidFill>
                  <a:srgbClr val="1B1B1B"/>
                </a:solidFill>
                <a:effectLst/>
                <a:latin typeface="Open Sans" panose="020F0502020204030204" pitchFamily="34" charset="0"/>
              </a:rPr>
              <a:t>A nationwide cross-sectional study using BMI and cancer </a:t>
            </a:r>
            <a:r>
              <a:rPr lang="en-US" b="0" i="0" u="none" strike="noStrike" dirty="0">
                <a:solidFill>
                  <a:srgbClr val="1B1B1B"/>
                </a:solidFill>
                <a:effectLst/>
                <a:latin typeface="Open Sans" panose="020F0502020204030204" pitchFamily="34" charset="0"/>
                <a:hlinkClick r:id="rId4"/>
              </a:rPr>
              <a:t>incidence</a:t>
            </a:r>
            <a:r>
              <a:rPr lang="en-US" b="0" i="0" dirty="0">
                <a:solidFill>
                  <a:srgbClr val="1B1B1B"/>
                </a:solidFill>
                <a:effectLst/>
                <a:latin typeface="Open Sans" panose="020F0502020204030204" pitchFamily="34" charset="0"/>
              </a:rPr>
              <a:t> data from the US Cancer Statistics database estimated that each year in 2011 to 2015 among people ages 30 and older, about 37,670 new cancer cases in men (4.7%) and 74,690 new cancer cases in women (9.6%) were due to excess body weight (overweight, obesity, or severe obesity) (</a:t>
            </a:r>
            <a:r>
              <a:rPr lang="en-US" b="0" i="0" u="none" strike="noStrike" dirty="0">
                <a:solidFill>
                  <a:srgbClr val="01679D"/>
                </a:solidFill>
                <a:effectLst/>
                <a:latin typeface="Open Sans" panose="020F0502020204030204" pitchFamily="34" charset="0"/>
                <a:hlinkClick r:id="rId5"/>
              </a:rPr>
              <a:t>39</a:t>
            </a:r>
            <a:r>
              <a:rPr lang="en-US" b="0" i="0" dirty="0">
                <a:solidFill>
                  <a:srgbClr val="1B1B1B"/>
                </a:solidFill>
                <a:effectLst/>
                <a:latin typeface="Open Sans" panose="020F0502020204030204" pitchFamily="34" charset="0"/>
              </a:rPr>
              <a:t>). The percentage of cases attributed to excess body weight varied widely across cancer types and was as high as 51% for liver or gallbladder cancer and 49.2% for endometrial cancer in women and 48.8% for liver or gallbladder cancer and 30.6% for esophageal adenocarcinoma in men.</a:t>
            </a:r>
          </a:p>
          <a:p>
            <a:pPr algn="l" rtl="0"/>
            <a:endParaRPr lang="en-US" b="0" i="0" dirty="0">
              <a:solidFill>
                <a:srgbClr val="1B1B1B"/>
              </a:solidFill>
              <a:effectLst/>
              <a:latin typeface="Open Sans" panose="020F0502020204030204" pitchFamily="34" charset="0"/>
            </a:endParaRPr>
          </a:p>
          <a:p>
            <a:pPr algn="l" rtl="0"/>
            <a:r>
              <a:rPr lang="en-US" b="0" i="0" dirty="0">
                <a:solidFill>
                  <a:srgbClr val="1B1B1B"/>
                </a:solidFill>
                <a:effectLst/>
                <a:latin typeface="Open Sans" panose="020F0502020204030204" pitchFamily="34" charset="0"/>
              </a:rPr>
              <a:t>https://www.cancer.gov/about-cancer/causes-prevention/risk/obesity/obesity-fact-sheet</a:t>
            </a:r>
          </a:p>
          <a:p>
            <a:pPr algn="l" rtl="0"/>
            <a:endParaRPr lang="en-US" b="0" i="0" dirty="0">
              <a:solidFill>
                <a:srgbClr val="1B1B1B"/>
              </a:solidFill>
              <a:effectLst/>
              <a:latin typeface="Open Sans" panose="020F0502020204030204" pitchFamily="34" charset="0"/>
            </a:endParaRPr>
          </a:p>
          <a:p>
            <a:pPr algn="l" rtl="0"/>
            <a:r>
              <a:rPr lang="en-US" sz="1800" b="0" i="0" dirty="0">
                <a:solidFill>
                  <a:srgbClr val="000000"/>
                </a:solidFill>
                <a:effectLst/>
                <a:latin typeface="Aptos" panose="020B0004020202020204" pitchFamily="34" charset="0"/>
              </a:rPr>
              <a:t>Obesity increases risk of 13 distinct cancers, most without screening programs: collectively representing 40% of all annual US cancer diagnoses.</a:t>
            </a:r>
            <a:r>
              <a:rPr lang="en-US" sz="1800" b="1" i="0" dirty="0">
                <a:solidFill>
                  <a:srgbClr val="000000"/>
                </a:solidFill>
                <a:effectLst/>
                <a:latin typeface="Aptos" panose="020B0004020202020204" pitchFamily="34" charset="0"/>
              </a:rPr>
              <a:t> </a:t>
            </a:r>
            <a:r>
              <a:rPr lang="en-US" sz="1800" b="0" i="0" dirty="0">
                <a:solidFill>
                  <a:srgbClr val="000000"/>
                </a:solidFill>
                <a:effectLst/>
                <a:latin typeface="Aptos" panose="020B0004020202020204" pitchFamily="34" charset="0"/>
              </a:rPr>
              <a:t>With recent CDC data (2023) showing obesity rates exceed 35% in 23 U.S. states, multi-cancer early detection (MCED) testing represents a unique opportunity to address a critical screening gap in this population. In this case-control study, we examined the performance of a reflex blood-based ctDNA methylation MCED test in individuals with obesity (BMI ≥ 30 kg/m</a:t>
            </a:r>
            <a:r>
              <a:rPr lang="en-US" sz="1800" b="0" i="0" baseline="30000" dirty="0">
                <a:solidFill>
                  <a:srgbClr val="000000"/>
                </a:solidFill>
                <a:effectLst/>
                <a:latin typeface="Aptos" panose="020B0004020202020204" pitchFamily="34" charset="0"/>
              </a:rPr>
              <a:t>2</a:t>
            </a:r>
            <a:r>
              <a:rPr lang="en-US" sz="1800" b="0" i="0" dirty="0">
                <a:solidFill>
                  <a:srgbClr val="000000"/>
                </a:solidFill>
                <a:effectLst/>
                <a:latin typeface="Aptos" panose="020B0004020202020204" pitchFamily="34" charset="0"/>
              </a:rPr>
              <a:t>), evaluating cancer-specific intrinsic accuracy (sensitivity) and positive predictive value (PPV).</a:t>
            </a:r>
            <a:endParaRPr lang="en-US" b="0" i="0" dirty="0">
              <a:solidFill>
                <a:srgbClr val="1B1B1B"/>
              </a:solidFill>
              <a:effectLst/>
              <a:latin typeface="Open Sans" panose="020F0502020204030204" pitchFamily="34" charset="0"/>
            </a:endParaRPr>
          </a:p>
          <a:p>
            <a:br>
              <a:rPr lang="en-US" dirty="0"/>
            </a:br>
            <a:endParaRPr lang="en-US" b="0" i="0" dirty="0">
              <a:solidFill>
                <a:srgbClr val="000000"/>
              </a:solidFill>
              <a:effectLst/>
              <a:latin typeface="Gotham A"/>
            </a:endParaRPr>
          </a:p>
          <a:p>
            <a:endParaRPr lang="en-US" dirty="0"/>
          </a:p>
        </p:txBody>
      </p:sp>
      <p:sp>
        <p:nvSpPr>
          <p:cNvPr id="4" name="Slide Number Placeholder 3">
            <a:extLst>
              <a:ext uri="{FF2B5EF4-FFF2-40B4-BE49-F238E27FC236}">
                <a16:creationId xmlns:a16="http://schemas.microsoft.com/office/drawing/2014/main" id="{D6E6B238-02AC-7233-D580-007C185648E9}"/>
              </a:ext>
            </a:extLst>
          </p:cNvPr>
          <p:cNvSpPr>
            <a:spLocks noGrp="1"/>
          </p:cNvSpPr>
          <p:nvPr>
            <p:ph type="sldNum" sz="quarter" idx="5"/>
          </p:nvPr>
        </p:nvSpPr>
        <p:spPr/>
        <p:txBody>
          <a:bodyPr/>
          <a:lstStyle/>
          <a:p>
            <a:fld id="{D14D9E9D-93A9-4E6A-8E42-DC0055A8528E}" type="slidenum">
              <a:rPr lang="en-US" smtClean="0"/>
              <a:t>3</a:t>
            </a:fld>
            <a:endParaRPr lang="en-US"/>
          </a:p>
        </p:txBody>
      </p:sp>
    </p:spTree>
    <p:extLst>
      <p:ext uri="{BB962C8B-B14F-4D97-AF65-F5344CB8AC3E}">
        <p14:creationId xmlns:p14="http://schemas.microsoft.com/office/powerpoint/2010/main" val="1562231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4D9E9D-93A9-4E6A-8E42-DC0055A8528E}" type="slidenum">
              <a:rPr lang="en-US" smtClean="0"/>
              <a:t>4</a:t>
            </a:fld>
            <a:endParaRPr lang="en-US"/>
          </a:p>
        </p:txBody>
      </p:sp>
    </p:spTree>
    <p:extLst>
      <p:ext uri="{BB962C8B-B14F-4D97-AF65-F5344CB8AC3E}">
        <p14:creationId xmlns:p14="http://schemas.microsoft.com/office/powerpoint/2010/main" val="444335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D14D9E9D-93A9-4E6A-8E42-DC0055A8528E}" type="slidenum">
              <a:rPr lang="en-US" smtClean="0"/>
              <a:t>5</a:t>
            </a:fld>
            <a:endParaRPr lang="en-US"/>
          </a:p>
        </p:txBody>
      </p:sp>
    </p:spTree>
    <p:extLst>
      <p:ext uri="{BB962C8B-B14F-4D97-AF65-F5344CB8AC3E}">
        <p14:creationId xmlns:p14="http://schemas.microsoft.com/office/powerpoint/2010/main" val="3087690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4D9E9D-93A9-4E6A-8E42-DC0055A8528E}" type="slidenum">
              <a:rPr lang="en-US" smtClean="0"/>
              <a:t>6</a:t>
            </a:fld>
            <a:endParaRPr lang="en-US"/>
          </a:p>
        </p:txBody>
      </p:sp>
    </p:spTree>
    <p:extLst>
      <p:ext uri="{BB962C8B-B14F-4D97-AF65-F5344CB8AC3E}">
        <p14:creationId xmlns:p14="http://schemas.microsoft.com/office/powerpoint/2010/main" val="1698142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F3878-8857-4846-7004-516AAE6A07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75FA35-28B4-070F-AEEE-3668847E87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D5E8ED-8F6D-218B-B786-83F827BC35C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02A5A2E-3EAD-FA3A-0B98-519EF7E130B5}"/>
              </a:ext>
            </a:extLst>
          </p:cNvPr>
          <p:cNvSpPr>
            <a:spLocks noGrp="1"/>
          </p:cNvSpPr>
          <p:nvPr>
            <p:ph type="sldNum" sz="quarter" idx="5"/>
          </p:nvPr>
        </p:nvSpPr>
        <p:spPr/>
        <p:txBody>
          <a:bodyPr/>
          <a:lstStyle/>
          <a:p>
            <a:fld id="{D14D9E9D-93A9-4E6A-8E42-DC0055A8528E}" type="slidenum">
              <a:rPr lang="en-US" smtClean="0"/>
              <a:t>7</a:t>
            </a:fld>
            <a:endParaRPr lang="en-US"/>
          </a:p>
        </p:txBody>
      </p:sp>
    </p:spTree>
    <p:extLst>
      <p:ext uri="{BB962C8B-B14F-4D97-AF65-F5344CB8AC3E}">
        <p14:creationId xmlns:p14="http://schemas.microsoft.com/office/powerpoint/2010/main" val="3069400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11490-DA27-5F6A-DF39-DA544D1AC6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FB77E3-BC2F-14CE-F526-786EEC4BBF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97AA32-77BE-C9D3-523F-0442A4F8D8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E783C4-ACC1-8DBF-FF9C-26AAE7F4A9BF}"/>
              </a:ext>
            </a:extLst>
          </p:cNvPr>
          <p:cNvSpPr>
            <a:spLocks noGrp="1"/>
          </p:cNvSpPr>
          <p:nvPr>
            <p:ph type="sldNum" sz="quarter" idx="5"/>
          </p:nvPr>
        </p:nvSpPr>
        <p:spPr/>
        <p:txBody>
          <a:bodyPr/>
          <a:lstStyle/>
          <a:p>
            <a:fld id="{D14D9E9D-93A9-4E6A-8E42-DC0055A8528E}" type="slidenum">
              <a:rPr lang="en-US" smtClean="0"/>
              <a:t>8</a:t>
            </a:fld>
            <a:endParaRPr lang="en-US"/>
          </a:p>
        </p:txBody>
      </p:sp>
    </p:spTree>
    <p:extLst>
      <p:ext uri="{BB962C8B-B14F-4D97-AF65-F5344CB8AC3E}">
        <p14:creationId xmlns:p14="http://schemas.microsoft.com/office/powerpoint/2010/main" val="3683985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21B2C-681F-1C23-1A09-169FB17B09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42B365-02B0-D907-CF26-F037910EE7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BC5CDD-25E8-2741-F293-E71BB89CD5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8B87BB-AA14-6555-78B5-C43F3C92450F}"/>
              </a:ext>
            </a:extLst>
          </p:cNvPr>
          <p:cNvSpPr>
            <a:spLocks noGrp="1"/>
          </p:cNvSpPr>
          <p:nvPr>
            <p:ph type="sldNum" sz="quarter" idx="5"/>
          </p:nvPr>
        </p:nvSpPr>
        <p:spPr/>
        <p:txBody>
          <a:bodyPr/>
          <a:lstStyle/>
          <a:p>
            <a:fld id="{D14D9E9D-93A9-4E6A-8E42-DC0055A8528E}" type="slidenum">
              <a:rPr lang="en-US" smtClean="0"/>
              <a:t>9</a:t>
            </a:fld>
            <a:endParaRPr lang="en-US"/>
          </a:p>
        </p:txBody>
      </p:sp>
    </p:spTree>
    <p:extLst>
      <p:ext uri="{BB962C8B-B14F-4D97-AF65-F5344CB8AC3E}">
        <p14:creationId xmlns:p14="http://schemas.microsoft.com/office/powerpoint/2010/main" val="36195206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BDE7A-85D9-41DD-86FC-5A5E00CB01EC}"/>
              </a:ext>
            </a:extLst>
          </p:cNvPr>
          <p:cNvSpPr>
            <a:spLocks noGrp="1"/>
          </p:cNvSpPr>
          <p:nvPr>
            <p:ph type="ctrTitle" hasCustomPrompt="1"/>
          </p:nvPr>
        </p:nvSpPr>
        <p:spPr>
          <a:xfrm>
            <a:off x="640080" y="1489130"/>
            <a:ext cx="10972800" cy="2223261"/>
          </a:xfrm>
        </p:spPr>
        <p:txBody>
          <a:bodyPr anchor="b">
            <a:normAutofit/>
          </a:bodyPr>
          <a:lstStyle>
            <a:lvl1pPr algn="l">
              <a:defRPr sz="5400" b="1">
                <a:solidFill>
                  <a:schemeClr val="bg1"/>
                </a:solidFill>
                <a:latin typeface="Arial" panose="020B0604020202020204" pitchFamily="34" charset="0"/>
                <a:cs typeface="Arial" panose="020B0604020202020204" pitchFamily="34" charset="0"/>
              </a:defRPr>
            </a:lvl1pPr>
          </a:lstStyle>
          <a:p>
            <a:r>
              <a:rPr lang="en-US"/>
              <a:t>TITLE OF MODULE/LECTURE</a:t>
            </a:r>
          </a:p>
        </p:txBody>
      </p:sp>
      <p:sp>
        <p:nvSpPr>
          <p:cNvPr id="3" name="Subtitle 2">
            <a:extLst>
              <a:ext uri="{FF2B5EF4-FFF2-40B4-BE49-F238E27FC236}">
                <a16:creationId xmlns:a16="http://schemas.microsoft.com/office/drawing/2014/main" id="{144CC758-05CD-498C-B7EA-1421DD07FBAE}"/>
              </a:ext>
            </a:extLst>
          </p:cNvPr>
          <p:cNvSpPr>
            <a:spLocks noGrp="1"/>
          </p:cNvSpPr>
          <p:nvPr>
            <p:ph type="subTitle" idx="1"/>
          </p:nvPr>
        </p:nvSpPr>
        <p:spPr>
          <a:xfrm>
            <a:off x="640080" y="3797535"/>
            <a:ext cx="10972800" cy="948671"/>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8">
            <a:extLst>
              <a:ext uri="{FF2B5EF4-FFF2-40B4-BE49-F238E27FC236}">
                <a16:creationId xmlns:a16="http://schemas.microsoft.com/office/drawing/2014/main" id="{1D9F7408-FA39-411A-B427-9F7A5AE9AC1D}"/>
              </a:ext>
            </a:extLst>
          </p:cNvPr>
          <p:cNvSpPr>
            <a:spLocks noGrp="1"/>
          </p:cNvSpPr>
          <p:nvPr>
            <p:ph type="body" sz="quarter" idx="14" hasCustomPrompt="1"/>
          </p:nvPr>
        </p:nvSpPr>
        <p:spPr>
          <a:xfrm>
            <a:off x="640080" y="5142187"/>
            <a:ext cx="10972800" cy="594131"/>
          </a:xfrm>
        </p:spPr>
        <p:txBody>
          <a:bodyPr>
            <a:noAutofit/>
          </a:bodyPr>
          <a:lstStyle>
            <a:lvl1pPr marL="0" indent="0">
              <a:buFontTx/>
              <a:buNone/>
              <a:defRPr sz="200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a:t>Click to Edit Speaker</a:t>
            </a:r>
          </a:p>
        </p:txBody>
      </p:sp>
      <p:pic>
        <p:nvPicPr>
          <p:cNvPr id="6" name="Picture 5">
            <a:extLst>
              <a:ext uri="{FF2B5EF4-FFF2-40B4-BE49-F238E27FC236}">
                <a16:creationId xmlns:a16="http://schemas.microsoft.com/office/drawing/2014/main" id="{567FB3A7-0AD3-4819-9FFB-85C98D4281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40081" y="490957"/>
            <a:ext cx="2233782" cy="632904"/>
          </a:xfrm>
          <a:prstGeom prst="rect">
            <a:avLst/>
          </a:prstGeom>
        </p:spPr>
      </p:pic>
      <p:sp>
        <p:nvSpPr>
          <p:cNvPr id="8" name="Text Placeholder 4">
            <a:extLst>
              <a:ext uri="{FF2B5EF4-FFF2-40B4-BE49-F238E27FC236}">
                <a16:creationId xmlns:a16="http://schemas.microsoft.com/office/drawing/2014/main" id="{17D14182-7338-E24A-A336-65D15A265736}"/>
              </a:ext>
            </a:extLst>
          </p:cNvPr>
          <p:cNvSpPr>
            <a:spLocks noGrp="1"/>
          </p:cNvSpPr>
          <p:nvPr>
            <p:ph type="body" sz="quarter" idx="15" hasCustomPrompt="1"/>
          </p:nvPr>
        </p:nvSpPr>
        <p:spPr>
          <a:xfrm>
            <a:off x="332440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a:t>Insert Speaker Name and Title</a:t>
            </a:r>
          </a:p>
        </p:txBody>
      </p:sp>
    </p:spTree>
    <p:extLst>
      <p:ext uri="{BB962C8B-B14F-4D97-AF65-F5344CB8AC3E}">
        <p14:creationId xmlns:p14="http://schemas.microsoft.com/office/powerpoint/2010/main" val="110633849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8EDFBA2-7410-4086-8E43-4DC1C0EF57C2}"/>
              </a:ext>
            </a:extLst>
          </p:cNvPr>
          <p:cNvSpPr>
            <a:spLocks noGrp="1"/>
          </p:cNvSpPr>
          <p:nvPr>
            <p:ph type="sldNum" sz="quarter" idx="12"/>
          </p:nvPr>
        </p:nvSpPr>
        <p:spPr/>
        <p:txBody>
          <a:bodyPr/>
          <a:lstStyle>
            <a:lvl1pPr>
              <a:defRPr>
                <a:solidFill>
                  <a:schemeClr val="bg1"/>
                </a:solidFill>
              </a:defRPr>
            </a:lvl1pPr>
          </a:lstStyle>
          <a:p>
            <a:fld id="{BE33F7A0-71F0-446B-9DE8-6D75BE64EE0F}" type="slidenum">
              <a:rPr lang="en-US" smtClean="0"/>
              <a:pPr/>
              <a:t>‹#›</a:t>
            </a:fld>
            <a:endParaRPr lang="en-US"/>
          </a:p>
        </p:txBody>
      </p:sp>
      <p:sp>
        <p:nvSpPr>
          <p:cNvPr id="8" name="Content Placeholder 7">
            <a:extLst>
              <a:ext uri="{FF2B5EF4-FFF2-40B4-BE49-F238E27FC236}">
                <a16:creationId xmlns:a16="http://schemas.microsoft.com/office/drawing/2014/main" id="{BB8C6B39-612B-4E29-BDFC-1129EF94D685}"/>
              </a:ext>
            </a:extLst>
          </p:cNvPr>
          <p:cNvSpPr>
            <a:spLocks noGrp="1"/>
          </p:cNvSpPr>
          <p:nvPr>
            <p:ph sz="quarter" idx="13"/>
          </p:nvPr>
        </p:nvSpPr>
        <p:spPr>
          <a:xfrm>
            <a:off x="640080" y="1828799"/>
            <a:ext cx="10972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07BC0B0E-85B0-5647-8D1C-9EE40FB0FA12}"/>
              </a:ext>
            </a:extLst>
          </p:cNvPr>
          <p:cNvSpPr>
            <a:spLocks noGrp="1"/>
          </p:cNvSpPr>
          <p:nvPr>
            <p:ph type="body" sz="quarter" idx="15" hasCustomPrompt="1"/>
          </p:nvPr>
        </p:nvSpPr>
        <p:spPr>
          <a:xfrm>
            <a:off x="332440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a:t>Insert Speaker Name and Title</a:t>
            </a:r>
          </a:p>
        </p:txBody>
      </p:sp>
    </p:spTree>
    <p:extLst>
      <p:ext uri="{BB962C8B-B14F-4D97-AF65-F5344CB8AC3E}">
        <p14:creationId xmlns:p14="http://schemas.microsoft.com/office/powerpoint/2010/main" val="2440268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354B21-5ACF-49E1-A84C-36FD8CEB4E8A}"/>
              </a:ext>
            </a:extLst>
          </p:cNvPr>
          <p:cNvSpPr>
            <a:spLocks noGrp="1"/>
          </p:cNvSpPr>
          <p:nvPr>
            <p:ph type="sldNum" sz="quarter" idx="12"/>
          </p:nvPr>
        </p:nvSpPr>
        <p:spPr/>
        <p:txBody>
          <a:bodyPr/>
          <a:lstStyle/>
          <a:p>
            <a:fld id="{BE33F7A0-71F0-446B-9DE8-6D75BE64EE0F}" type="slidenum">
              <a:rPr lang="en-US" smtClean="0"/>
              <a:t>‹#›</a:t>
            </a:fld>
            <a:endParaRPr lang="en-US"/>
          </a:p>
        </p:txBody>
      </p:sp>
      <p:sp>
        <p:nvSpPr>
          <p:cNvPr id="5" name="Title 1">
            <a:extLst>
              <a:ext uri="{FF2B5EF4-FFF2-40B4-BE49-F238E27FC236}">
                <a16:creationId xmlns:a16="http://schemas.microsoft.com/office/drawing/2014/main" id="{8157A794-B351-4E1D-AC06-88E609E324B6}"/>
              </a:ext>
            </a:extLst>
          </p:cNvPr>
          <p:cNvSpPr>
            <a:spLocks noGrp="1"/>
          </p:cNvSpPr>
          <p:nvPr>
            <p:ph type="ctrTitle" hasCustomPrompt="1"/>
          </p:nvPr>
        </p:nvSpPr>
        <p:spPr>
          <a:xfrm>
            <a:off x="667512" y="2257671"/>
            <a:ext cx="10972800" cy="1970998"/>
          </a:xfrm>
        </p:spPr>
        <p:txBody>
          <a:bodyPr anchor="ctr" anchorCtr="0">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Text Placeholder 4">
            <a:extLst>
              <a:ext uri="{FF2B5EF4-FFF2-40B4-BE49-F238E27FC236}">
                <a16:creationId xmlns:a16="http://schemas.microsoft.com/office/drawing/2014/main" id="{7CB67DAE-E1EF-8040-9240-16BFD8EDA7AE}"/>
              </a:ext>
            </a:extLst>
          </p:cNvPr>
          <p:cNvSpPr>
            <a:spLocks noGrp="1"/>
          </p:cNvSpPr>
          <p:nvPr>
            <p:ph type="body" sz="quarter" idx="15" hasCustomPrompt="1"/>
          </p:nvPr>
        </p:nvSpPr>
        <p:spPr>
          <a:xfrm>
            <a:off x="332440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a:t>Insert Speaker Name and Title</a:t>
            </a:r>
          </a:p>
        </p:txBody>
      </p:sp>
    </p:spTree>
    <p:extLst>
      <p:ext uri="{BB962C8B-B14F-4D97-AF65-F5344CB8AC3E}">
        <p14:creationId xmlns:p14="http://schemas.microsoft.com/office/powerpoint/2010/main" val="441429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354B21-5ACF-49E1-A84C-36FD8CEB4E8A}"/>
              </a:ext>
            </a:extLst>
          </p:cNvPr>
          <p:cNvSpPr>
            <a:spLocks noGrp="1"/>
          </p:cNvSpPr>
          <p:nvPr>
            <p:ph type="sldNum" sz="quarter" idx="12"/>
          </p:nvPr>
        </p:nvSpPr>
        <p:spPr/>
        <p:txBody>
          <a:bodyPr/>
          <a:lstStyle/>
          <a:p>
            <a:fld id="{BE33F7A0-71F0-446B-9DE8-6D75BE64EE0F}" type="slidenum">
              <a:rPr lang="en-US" smtClean="0"/>
              <a:t>‹#›</a:t>
            </a:fld>
            <a:endParaRPr lang="en-US"/>
          </a:p>
        </p:txBody>
      </p:sp>
      <p:sp>
        <p:nvSpPr>
          <p:cNvPr id="6" name="Text Placeholder 4">
            <a:extLst>
              <a:ext uri="{FF2B5EF4-FFF2-40B4-BE49-F238E27FC236}">
                <a16:creationId xmlns:a16="http://schemas.microsoft.com/office/drawing/2014/main" id="{90609FE5-2F18-684C-97F3-2F85F052DB04}"/>
              </a:ext>
            </a:extLst>
          </p:cNvPr>
          <p:cNvSpPr>
            <a:spLocks noGrp="1"/>
          </p:cNvSpPr>
          <p:nvPr>
            <p:ph type="body" sz="quarter" idx="15" hasCustomPrompt="1"/>
          </p:nvPr>
        </p:nvSpPr>
        <p:spPr>
          <a:xfrm>
            <a:off x="332440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a:t>Insert Speaker Name and Title</a:t>
            </a:r>
          </a:p>
        </p:txBody>
      </p:sp>
    </p:spTree>
    <p:extLst>
      <p:ext uri="{BB962C8B-B14F-4D97-AF65-F5344CB8AC3E}">
        <p14:creationId xmlns:p14="http://schemas.microsoft.com/office/powerpoint/2010/main" val="311697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BDE7A-85D9-41DD-86FC-5A5E00CB01EC}"/>
              </a:ext>
            </a:extLst>
          </p:cNvPr>
          <p:cNvSpPr>
            <a:spLocks noGrp="1"/>
          </p:cNvSpPr>
          <p:nvPr>
            <p:ph type="ctrTitle" hasCustomPrompt="1"/>
          </p:nvPr>
        </p:nvSpPr>
        <p:spPr>
          <a:xfrm>
            <a:off x="640080" y="1489130"/>
            <a:ext cx="10972800" cy="2223261"/>
          </a:xfrm>
        </p:spPr>
        <p:txBody>
          <a:bodyPr anchor="b">
            <a:normAutofit/>
          </a:bodyPr>
          <a:lstStyle>
            <a:lvl1pPr algn="l">
              <a:defRPr sz="5400" b="1">
                <a:solidFill>
                  <a:srgbClr val="002557"/>
                </a:solidFill>
                <a:latin typeface="Arial" panose="020B0604020202020204" pitchFamily="34" charset="0"/>
                <a:cs typeface="Arial" panose="020B0604020202020204" pitchFamily="34" charset="0"/>
              </a:defRPr>
            </a:lvl1pPr>
          </a:lstStyle>
          <a:p>
            <a:r>
              <a:rPr lang="en-US"/>
              <a:t>TITLE OF MODULE/LECTURE</a:t>
            </a:r>
          </a:p>
        </p:txBody>
      </p:sp>
      <p:sp>
        <p:nvSpPr>
          <p:cNvPr id="3" name="Subtitle 2">
            <a:extLst>
              <a:ext uri="{FF2B5EF4-FFF2-40B4-BE49-F238E27FC236}">
                <a16:creationId xmlns:a16="http://schemas.microsoft.com/office/drawing/2014/main" id="{144CC758-05CD-498C-B7EA-1421DD07FBAE}"/>
              </a:ext>
            </a:extLst>
          </p:cNvPr>
          <p:cNvSpPr>
            <a:spLocks noGrp="1"/>
          </p:cNvSpPr>
          <p:nvPr>
            <p:ph type="subTitle" idx="1"/>
          </p:nvPr>
        </p:nvSpPr>
        <p:spPr>
          <a:xfrm>
            <a:off x="640080" y="3797535"/>
            <a:ext cx="10972800" cy="948671"/>
          </a:xfrm>
        </p:spPr>
        <p:txBody>
          <a:bodyPr>
            <a:normAutofit/>
          </a:bodyPr>
          <a:lstStyle>
            <a:lvl1pPr marL="0" indent="0" algn="l">
              <a:buNone/>
              <a:defRPr sz="2800">
                <a:solidFill>
                  <a:srgbClr val="00255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8">
            <a:extLst>
              <a:ext uri="{FF2B5EF4-FFF2-40B4-BE49-F238E27FC236}">
                <a16:creationId xmlns:a16="http://schemas.microsoft.com/office/drawing/2014/main" id="{1D9F7408-FA39-411A-B427-9F7A5AE9AC1D}"/>
              </a:ext>
            </a:extLst>
          </p:cNvPr>
          <p:cNvSpPr>
            <a:spLocks noGrp="1"/>
          </p:cNvSpPr>
          <p:nvPr>
            <p:ph type="body" sz="quarter" idx="14" hasCustomPrompt="1"/>
          </p:nvPr>
        </p:nvSpPr>
        <p:spPr>
          <a:xfrm>
            <a:off x="640080" y="5142187"/>
            <a:ext cx="10972800" cy="594131"/>
          </a:xfrm>
        </p:spPr>
        <p:txBody>
          <a:bodyPr>
            <a:noAutofit/>
          </a:bodyPr>
          <a:lstStyle>
            <a:lvl1pPr marL="0" indent="0">
              <a:buFontTx/>
              <a:buNone/>
              <a:defRPr sz="2000">
                <a:solidFill>
                  <a:srgbClr val="002557"/>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a:t>Click to Edit Speaker</a:t>
            </a:r>
          </a:p>
        </p:txBody>
      </p:sp>
      <p:pic>
        <p:nvPicPr>
          <p:cNvPr id="6" name="Picture 5">
            <a:extLst>
              <a:ext uri="{FF2B5EF4-FFF2-40B4-BE49-F238E27FC236}">
                <a16:creationId xmlns:a16="http://schemas.microsoft.com/office/drawing/2014/main" id="{567FB3A7-0AD3-4819-9FFB-85C98D4281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40083" y="490957"/>
            <a:ext cx="2233778" cy="632904"/>
          </a:xfrm>
          <a:prstGeom prst="rect">
            <a:avLst/>
          </a:prstGeom>
        </p:spPr>
      </p:pic>
      <p:sp>
        <p:nvSpPr>
          <p:cNvPr id="8" name="Text Placeholder 4">
            <a:extLst>
              <a:ext uri="{FF2B5EF4-FFF2-40B4-BE49-F238E27FC236}">
                <a16:creationId xmlns:a16="http://schemas.microsoft.com/office/drawing/2014/main" id="{17D14182-7338-E24A-A336-65D15A265736}"/>
              </a:ext>
            </a:extLst>
          </p:cNvPr>
          <p:cNvSpPr>
            <a:spLocks noGrp="1"/>
          </p:cNvSpPr>
          <p:nvPr>
            <p:ph type="body" sz="quarter" idx="15" hasCustomPrompt="1"/>
          </p:nvPr>
        </p:nvSpPr>
        <p:spPr>
          <a:xfrm>
            <a:off x="332440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a:t>Insert Speaker Name and Title</a:t>
            </a:r>
          </a:p>
        </p:txBody>
      </p:sp>
    </p:spTree>
    <p:extLst>
      <p:ext uri="{BB962C8B-B14F-4D97-AF65-F5344CB8AC3E}">
        <p14:creationId xmlns:p14="http://schemas.microsoft.com/office/powerpoint/2010/main" val="262551348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8EDFBA2-7410-4086-8E43-4DC1C0EF57C2}"/>
              </a:ext>
            </a:extLst>
          </p:cNvPr>
          <p:cNvSpPr>
            <a:spLocks noGrp="1"/>
          </p:cNvSpPr>
          <p:nvPr>
            <p:ph type="sldNum" sz="quarter" idx="12"/>
          </p:nvPr>
        </p:nvSpPr>
        <p:spPr/>
        <p:txBody>
          <a:bodyPr/>
          <a:lstStyle>
            <a:lvl1pPr>
              <a:defRPr>
                <a:solidFill>
                  <a:schemeClr val="bg1"/>
                </a:solidFill>
              </a:defRPr>
            </a:lvl1pPr>
          </a:lstStyle>
          <a:p>
            <a:fld id="{BE33F7A0-71F0-446B-9DE8-6D75BE64EE0F}" type="slidenum">
              <a:rPr lang="en-US" smtClean="0"/>
              <a:pPr/>
              <a:t>‹#›</a:t>
            </a:fld>
            <a:endParaRPr lang="en-US"/>
          </a:p>
        </p:txBody>
      </p:sp>
      <p:sp>
        <p:nvSpPr>
          <p:cNvPr id="8" name="Content Placeholder 7">
            <a:extLst>
              <a:ext uri="{FF2B5EF4-FFF2-40B4-BE49-F238E27FC236}">
                <a16:creationId xmlns:a16="http://schemas.microsoft.com/office/drawing/2014/main" id="{BB8C6B39-612B-4E29-BDFC-1129EF94D685}"/>
              </a:ext>
            </a:extLst>
          </p:cNvPr>
          <p:cNvSpPr>
            <a:spLocks noGrp="1"/>
          </p:cNvSpPr>
          <p:nvPr>
            <p:ph sz="quarter" idx="13"/>
          </p:nvPr>
        </p:nvSpPr>
        <p:spPr>
          <a:xfrm>
            <a:off x="640080" y="1828799"/>
            <a:ext cx="10972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07BC0B0E-85B0-5647-8D1C-9EE40FB0FA12}"/>
              </a:ext>
            </a:extLst>
          </p:cNvPr>
          <p:cNvSpPr>
            <a:spLocks noGrp="1"/>
          </p:cNvSpPr>
          <p:nvPr>
            <p:ph type="body" sz="quarter" idx="15" hasCustomPrompt="1"/>
          </p:nvPr>
        </p:nvSpPr>
        <p:spPr>
          <a:xfrm>
            <a:off x="332440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a:t>Insert Speaker Name and Title</a:t>
            </a:r>
          </a:p>
        </p:txBody>
      </p:sp>
    </p:spTree>
    <p:extLst>
      <p:ext uri="{BB962C8B-B14F-4D97-AF65-F5344CB8AC3E}">
        <p14:creationId xmlns:p14="http://schemas.microsoft.com/office/powerpoint/2010/main" val="3888732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354B21-5ACF-49E1-A84C-36FD8CEB4E8A}"/>
              </a:ext>
            </a:extLst>
          </p:cNvPr>
          <p:cNvSpPr>
            <a:spLocks noGrp="1"/>
          </p:cNvSpPr>
          <p:nvPr>
            <p:ph type="sldNum" sz="quarter" idx="12"/>
          </p:nvPr>
        </p:nvSpPr>
        <p:spPr/>
        <p:txBody>
          <a:bodyPr/>
          <a:lstStyle/>
          <a:p>
            <a:fld id="{BE33F7A0-71F0-446B-9DE8-6D75BE64EE0F}" type="slidenum">
              <a:rPr lang="en-US" smtClean="0"/>
              <a:t>‹#›</a:t>
            </a:fld>
            <a:endParaRPr lang="en-US"/>
          </a:p>
        </p:txBody>
      </p:sp>
      <p:sp>
        <p:nvSpPr>
          <p:cNvPr id="5" name="Title 1">
            <a:extLst>
              <a:ext uri="{FF2B5EF4-FFF2-40B4-BE49-F238E27FC236}">
                <a16:creationId xmlns:a16="http://schemas.microsoft.com/office/drawing/2014/main" id="{8157A794-B351-4E1D-AC06-88E609E324B6}"/>
              </a:ext>
            </a:extLst>
          </p:cNvPr>
          <p:cNvSpPr>
            <a:spLocks noGrp="1"/>
          </p:cNvSpPr>
          <p:nvPr>
            <p:ph type="ctrTitle" hasCustomPrompt="1"/>
          </p:nvPr>
        </p:nvSpPr>
        <p:spPr>
          <a:xfrm>
            <a:off x="667512" y="2257671"/>
            <a:ext cx="10972800" cy="1970998"/>
          </a:xfrm>
        </p:spPr>
        <p:txBody>
          <a:bodyPr anchor="ctr" anchorCtr="0">
            <a:normAutofit/>
          </a:bodyPr>
          <a:lstStyle>
            <a:lvl1pPr algn="l">
              <a:defRPr sz="4000" b="1">
                <a:solidFill>
                  <a:srgbClr val="00255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Text Placeholder 4">
            <a:extLst>
              <a:ext uri="{FF2B5EF4-FFF2-40B4-BE49-F238E27FC236}">
                <a16:creationId xmlns:a16="http://schemas.microsoft.com/office/drawing/2014/main" id="{7CB67DAE-E1EF-8040-9240-16BFD8EDA7AE}"/>
              </a:ext>
            </a:extLst>
          </p:cNvPr>
          <p:cNvSpPr>
            <a:spLocks noGrp="1"/>
          </p:cNvSpPr>
          <p:nvPr>
            <p:ph type="body" sz="quarter" idx="15" hasCustomPrompt="1"/>
          </p:nvPr>
        </p:nvSpPr>
        <p:spPr>
          <a:xfrm>
            <a:off x="332440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a:t>Insert Speaker Name and Title</a:t>
            </a:r>
          </a:p>
        </p:txBody>
      </p:sp>
    </p:spTree>
    <p:extLst>
      <p:ext uri="{BB962C8B-B14F-4D97-AF65-F5344CB8AC3E}">
        <p14:creationId xmlns:p14="http://schemas.microsoft.com/office/powerpoint/2010/main" val="1891049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354B21-5ACF-49E1-A84C-36FD8CEB4E8A}"/>
              </a:ext>
            </a:extLst>
          </p:cNvPr>
          <p:cNvSpPr>
            <a:spLocks noGrp="1"/>
          </p:cNvSpPr>
          <p:nvPr>
            <p:ph type="sldNum" sz="quarter" idx="12"/>
          </p:nvPr>
        </p:nvSpPr>
        <p:spPr/>
        <p:txBody>
          <a:bodyPr/>
          <a:lstStyle/>
          <a:p>
            <a:fld id="{BE33F7A0-71F0-446B-9DE8-6D75BE64EE0F}" type="slidenum">
              <a:rPr lang="en-US" smtClean="0"/>
              <a:t>‹#›</a:t>
            </a:fld>
            <a:endParaRPr lang="en-US"/>
          </a:p>
        </p:txBody>
      </p:sp>
      <p:sp>
        <p:nvSpPr>
          <p:cNvPr id="6" name="Text Placeholder 4">
            <a:extLst>
              <a:ext uri="{FF2B5EF4-FFF2-40B4-BE49-F238E27FC236}">
                <a16:creationId xmlns:a16="http://schemas.microsoft.com/office/drawing/2014/main" id="{90609FE5-2F18-684C-97F3-2F85F052DB04}"/>
              </a:ext>
            </a:extLst>
          </p:cNvPr>
          <p:cNvSpPr>
            <a:spLocks noGrp="1"/>
          </p:cNvSpPr>
          <p:nvPr>
            <p:ph type="body" sz="quarter" idx="15" hasCustomPrompt="1"/>
          </p:nvPr>
        </p:nvSpPr>
        <p:spPr>
          <a:xfrm>
            <a:off x="332440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a:t>Insert Speaker Name and Title</a:t>
            </a:r>
          </a:p>
        </p:txBody>
      </p:sp>
    </p:spTree>
    <p:extLst>
      <p:ext uri="{BB962C8B-B14F-4D97-AF65-F5344CB8AC3E}">
        <p14:creationId xmlns:p14="http://schemas.microsoft.com/office/powerpoint/2010/main" val="3934686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7.xml"/><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ags" Target="../tags/tag3.xml"/><Relationship Id="rId5"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557"/>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EF5B07C-8DE3-98CA-EEFB-0D6C38F969AB}"/>
              </a:ext>
            </a:extLst>
          </p:cNvPr>
          <p:cNvGraphicFramePr>
            <a:graphicFrameLocks noChangeAspect="1"/>
          </p:cNvGraphicFramePr>
          <p:nvPr userDrawn="1">
            <p:custDataLst>
              <p:tags r:id="rId6"/>
            </p:custDataLst>
            <p:extLst>
              <p:ext uri="{D42A27DB-BD31-4B8C-83A1-F6EECF244321}">
                <p14:modId xmlns:p14="http://schemas.microsoft.com/office/powerpoint/2010/main" val="291164893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7" imgW="7772400" imgH="10058400" progId="TCLayout.ActiveDocument.1">
                  <p:embed/>
                </p:oleObj>
              </mc:Choice>
              <mc:Fallback>
                <p:oleObj name="think-cell Slide" r:id="rId7" imgW="7772400" imgH="10058400" progId="TCLayout.ActiveDocument.1">
                  <p:embed/>
                  <p:pic>
                    <p:nvPicPr>
                      <p:cNvPr id="7" name="think-cell data - do not delete" hidden="1">
                        <a:extLst>
                          <a:ext uri="{FF2B5EF4-FFF2-40B4-BE49-F238E27FC236}">
                            <a16:creationId xmlns:a16="http://schemas.microsoft.com/office/drawing/2014/main" id="{0EF5B07C-8DE3-98CA-EEFB-0D6C38F969AB}"/>
                          </a:ext>
                        </a:extLst>
                      </p:cNvPr>
                      <p:cNvPicPr/>
                      <p:nvPr/>
                    </p:nvPicPr>
                    <p:blipFill>
                      <a:blip r:embed="rId8"/>
                      <a:stretch>
                        <a:fillRect/>
                      </a:stretch>
                    </p:blipFill>
                    <p:spPr>
                      <a:xfrm>
                        <a:off x="1588" y="1588"/>
                        <a:ext cx="1227"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34E7D2D6-7C48-4E81-B298-73268FCAC58B}"/>
              </a:ext>
            </a:extLst>
          </p:cNvPr>
          <p:cNvSpPr>
            <a:spLocks noGrp="1"/>
          </p:cNvSpPr>
          <p:nvPr userDrawn="1">
            <p:ph type="title"/>
          </p:nvPr>
        </p:nvSpPr>
        <p:spPr>
          <a:xfrm>
            <a:off x="640080" y="365124"/>
            <a:ext cx="109728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2BD162-260B-459B-AFCC-55DA16A13613}"/>
              </a:ext>
            </a:extLst>
          </p:cNvPr>
          <p:cNvSpPr>
            <a:spLocks noGrp="1"/>
          </p:cNvSpPr>
          <p:nvPr userDrawn="1">
            <p:ph type="body" idx="1"/>
          </p:nvPr>
        </p:nvSpPr>
        <p:spPr>
          <a:xfrm>
            <a:off x="640080" y="1825625"/>
            <a:ext cx="10972800" cy="40233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608DB3-8625-42CD-B269-7A764B719C70}"/>
              </a:ext>
            </a:extLst>
          </p:cNvPr>
          <p:cNvSpPr>
            <a:spLocks noGrp="1"/>
          </p:cNvSpPr>
          <p:nvPr userDrawn="1">
            <p:ph type="sldNum" sz="quarter" idx="4"/>
          </p:nvPr>
        </p:nvSpPr>
        <p:spPr>
          <a:xfrm>
            <a:off x="11083564" y="217034"/>
            <a:ext cx="874486" cy="365125"/>
          </a:xfrm>
          <a:prstGeom prst="rect">
            <a:avLst/>
          </a:prstGeom>
        </p:spPr>
        <p:txBody>
          <a:bodyPr vert="horz" lIns="91440" tIns="45720" rIns="91440" bIns="45720" rtlCol="0" anchor="t" anchorCtr="0"/>
          <a:lstStyle>
            <a:lvl1pPr algn="r">
              <a:defRPr sz="800" b="0">
                <a:solidFill>
                  <a:schemeClr val="bg1"/>
                </a:solidFill>
                <a:latin typeface="Arial" panose="020B0604020202020204" pitchFamily="34" charset="0"/>
                <a:cs typeface="Arial" panose="020B0604020202020204" pitchFamily="34" charset="0"/>
              </a:defRPr>
            </a:lvl1pPr>
          </a:lstStyle>
          <a:p>
            <a:r>
              <a:rPr lang="en-US"/>
              <a:t>PAGE </a:t>
            </a:r>
            <a:fld id="{BE33F7A0-71F0-446B-9DE8-6D75BE64EE0F}" type="slidenum">
              <a:rPr lang="en-US" smtClean="0"/>
              <a:pPr/>
              <a:t>‹#›</a:t>
            </a:fld>
            <a:endParaRPr lang="en-US"/>
          </a:p>
        </p:txBody>
      </p:sp>
      <p:pic>
        <p:nvPicPr>
          <p:cNvPr id="15" name="Picture 14">
            <a:extLst>
              <a:ext uri="{FF2B5EF4-FFF2-40B4-BE49-F238E27FC236}">
                <a16:creationId xmlns:a16="http://schemas.microsoft.com/office/drawing/2014/main" id="{32823C6C-73E3-42A3-83A3-6A4C934D2334}"/>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22" y="6238560"/>
            <a:ext cx="12198050" cy="628961"/>
          </a:xfrm>
          <a:prstGeom prst="rect">
            <a:avLst/>
          </a:prstGeom>
        </p:spPr>
      </p:pic>
      <p:sp>
        <p:nvSpPr>
          <p:cNvPr id="4" name="TextBox 3">
            <a:extLst>
              <a:ext uri="{FF2B5EF4-FFF2-40B4-BE49-F238E27FC236}">
                <a16:creationId xmlns:a16="http://schemas.microsoft.com/office/drawing/2014/main" id="{3C84D898-A908-4F9B-8BFC-D0A350053FE5}"/>
              </a:ext>
            </a:extLst>
          </p:cNvPr>
          <p:cNvSpPr txBox="1"/>
          <p:nvPr userDrawn="1"/>
        </p:nvSpPr>
        <p:spPr>
          <a:xfrm>
            <a:off x="2659934" y="6446454"/>
            <a:ext cx="696546" cy="92333"/>
          </a:xfrm>
          <a:prstGeom prst="rect">
            <a:avLst/>
          </a:prstGeom>
          <a:noFill/>
        </p:spPr>
        <p:txBody>
          <a:bodyPr wrap="square" lIns="0" tIns="0" rIns="0" bIns="0" rtlCol="0">
            <a:spAutoFit/>
          </a:bodyPr>
          <a:lstStyle/>
          <a:p>
            <a:r>
              <a:rPr lang="en-US" sz="600" b="1">
                <a:solidFill>
                  <a:srgbClr val="002557"/>
                </a:solidFill>
              </a:rPr>
              <a:t>PRESENTED BY:</a:t>
            </a:r>
          </a:p>
        </p:txBody>
      </p:sp>
    </p:spTree>
    <p:extLst>
      <p:ext uri="{BB962C8B-B14F-4D97-AF65-F5344CB8AC3E}">
        <p14:creationId xmlns:p14="http://schemas.microsoft.com/office/powerpoint/2010/main" val="4101268091"/>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62" r:id="rId3"/>
    <p:sldLayoutId id="2147483655" r:id="rId4"/>
  </p:sldLayoutIdLst>
  <p:hf hdr="0" dt="0"/>
  <p:txStyles>
    <p:title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100000"/>
        </a:lnSpc>
        <a:spcBef>
          <a:spcPts val="1000"/>
        </a:spcBef>
        <a:buClr>
          <a:schemeClr val="bg1"/>
        </a:buClr>
        <a:buFont typeface="Arial" panose="020B0604020202020204" pitchFamily="34" charset="0"/>
        <a:buChar char="•"/>
        <a:defRPr lang="en-US" sz="24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bg1"/>
        </a:buClr>
        <a:buFont typeface="Wingdings" panose="05000000000000000000" pitchFamily="2" charset="2"/>
        <a:buChar char="§"/>
        <a:defRPr lang="en-US" sz="2400" kern="1200" dirty="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1"/>
        </a:buClr>
        <a:buFont typeface="Courier New" panose="02070309020205020404" pitchFamily="49" charset="0"/>
        <a:buChar char="o"/>
        <a:defRPr lang="en-US" sz="1800" kern="1200" dirty="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A80A2BC-2FD4-3512-6687-C3F58E66AADE}"/>
              </a:ext>
            </a:extLst>
          </p:cNvPr>
          <p:cNvGraphicFramePr>
            <a:graphicFrameLocks noChangeAspect="1"/>
          </p:cNvGraphicFramePr>
          <p:nvPr userDrawn="1">
            <p:custDataLst>
              <p:tags r:id="rId6"/>
            </p:custDataLst>
            <p:extLst>
              <p:ext uri="{D42A27DB-BD31-4B8C-83A1-F6EECF244321}">
                <p14:modId xmlns:p14="http://schemas.microsoft.com/office/powerpoint/2010/main" val="218141753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7" imgW="7772400" imgH="10058400" progId="TCLayout.ActiveDocument.1">
                  <p:embed/>
                </p:oleObj>
              </mc:Choice>
              <mc:Fallback>
                <p:oleObj name="think-cell Slide" r:id="rId7" imgW="7772400" imgH="10058400" progId="TCLayout.ActiveDocument.1">
                  <p:embed/>
                  <p:pic>
                    <p:nvPicPr>
                      <p:cNvPr id="7" name="think-cell data - do not delete" hidden="1">
                        <a:extLst>
                          <a:ext uri="{FF2B5EF4-FFF2-40B4-BE49-F238E27FC236}">
                            <a16:creationId xmlns:a16="http://schemas.microsoft.com/office/drawing/2014/main" id="{4A80A2BC-2FD4-3512-6687-C3F58E66AADE}"/>
                          </a:ext>
                        </a:extLst>
                      </p:cNvPr>
                      <p:cNvPicPr/>
                      <p:nvPr/>
                    </p:nvPicPr>
                    <p:blipFill>
                      <a:blip r:embed="rId8"/>
                      <a:stretch>
                        <a:fillRect/>
                      </a:stretch>
                    </p:blipFill>
                    <p:spPr>
                      <a:xfrm>
                        <a:off x="1588" y="1588"/>
                        <a:ext cx="1227"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34E7D2D6-7C48-4E81-B298-73268FCAC58B}"/>
              </a:ext>
            </a:extLst>
          </p:cNvPr>
          <p:cNvSpPr>
            <a:spLocks noGrp="1"/>
          </p:cNvSpPr>
          <p:nvPr userDrawn="1">
            <p:ph type="title"/>
          </p:nvPr>
        </p:nvSpPr>
        <p:spPr>
          <a:xfrm>
            <a:off x="640080" y="365124"/>
            <a:ext cx="109728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2BD162-260B-459B-AFCC-55DA16A13613}"/>
              </a:ext>
            </a:extLst>
          </p:cNvPr>
          <p:cNvSpPr>
            <a:spLocks noGrp="1"/>
          </p:cNvSpPr>
          <p:nvPr userDrawn="1">
            <p:ph type="body" idx="1"/>
          </p:nvPr>
        </p:nvSpPr>
        <p:spPr>
          <a:xfrm>
            <a:off x="640080" y="1825625"/>
            <a:ext cx="10972800" cy="40233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608DB3-8625-42CD-B269-7A764B719C70}"/>
              </a:ext>
            </a:extLst>
          </p:cNvPr>
          <p:cNvSpPr>
            <a:spLocks noGrp="1"/>
          </p:cNvSpPr>
          <p:nvPr userDrawn="1">
            <p:ph type="sldNum" sz="quarter" idx="4"/>
          </p:nvPr>
        </p:nvSpPr>
        <p:spPr>
          <a:xfrm>
            <a:off x="11083564" y="217034"/>
            <a:ext cx="874486" cy="365125"/>
          </a:xfrm>
          <a:prstGeom prst="rect">
            <a:avLst/>
          </a:prstGeom>
        </p:spPr>
        <p:txBody>
          <a:bodyPr vert="horz" lIns="91440" tIns="45720" rIns="91440" bIns="45720" rtlCol="0" anchor="t" anchorCtr="0"/>
          <a:lstStyle>
            <a:lvl1pPr algn="r">
              <a:defRPr sz="800" b="0">
                <a:solidFill>
                  <a:schemeClr val="bg1"/>
                </a:solidFill>
                <a:latin typeface="Arial" panose="020B0604020202020204" pitchFamily="34" charset="0"/>
                <a:cs typeface="Arial" panose="020B0604020202020204" pitchFamily="34" charset="0"/>
              </a:defRPr>
            </a:lvl1pPr>
          </a:lstStyle>
          <a:p>
            <a:r>
              <a:rPr lang="en-US"/>
              <a:t>PAGE </a:t>
            </a:r>
            <a:fld id="{BE33F7A0-71F0-446B-9DE8-6D75BE64EE0F}" type="slidenum">
              <a:rPr lang="en-US" smtClean="0"/>
              <a:pPr/>
              <a:t>‹#›</a:t>
            </a:fld>
            <a:endParaRPr lang="en-US"/>
          </a:p>
        </p:txBody>
      </p:sp>
      <p:pic>
        <p:nvPicPr>
          <p:cNvPr id="15" name="Picture 14">
            <a:extLst>
              <a:ext uri="{FF2B5EF4-FFF2-40B4-BE49-F238E27FC236}">
                <a16:creationId xmlns:a16="http://schemas.microsoft.com/office/drawing/2014/main" id="{32823C6C-73E3-42A3-83A3-6A4C934D2334}"/>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31" y="6238560"/>
            <a:ext cx="12198031" cy="628961"/>
          </a:xfrm>
          <a:prstGeom prst="rect">
            <a:avLst/>
          </a:prstGeom>
        </p:spPr>
      </p:pic>
      <p:sp>
        <p:nvSpPr>
          <p:cNvPr id="4" name="TextBox 3">
            <a:extLst>
              <a:ext uri="{FF2B5EF4-FFF2-40B4-BE49-F238E27FC236}">
                <a16:creationId xmlns:a16="http://schemas.microsoft.com/office/drawing/2014/main" id="{3C84D898-A908-4F9B-8BFC-D0A350053FE5}"/>
              </a:ext>
            </a:extLst>
          </p:cNvPr>
          <p:cNvSpPr txBox="1"/>
          <p:nvPr userDrawn="1"/>
        </p:nvSpPr>
        <p:spPr>
          <a:xfrm>
            <a:off x="2659934" y="6446454"/>
            <a:ext cx="696546" cy="92333"/>
          </a:xfrm>
          <a:prstGeom prst="rect">
            <a:avLst/>
          </a:prstGeom>
          <a:noFill/>
        </p:spPr>
        <p:txBody>
          <a:bodyPr wrap="square" lIns="0" tIns="0" rIns="0" bIns="0" rtlCol="0">
            <a:spAutoFit/>
          </a:bodyPr>
          <a:lstStyle/>
          <a:p>
            <a:r>
              <a:rPr lang="en-US" sz="600" b="1">
                <a:solidFill>
                  <a:srgbClr val="002557"/>
                </a:solidFill>
              </a:rPr>
              <a:t>PRESENTED BY:</a:t>
            </a:r>
          </a:p>
        </p:txBody>
      </p:sp>
    </p:spTree>
    <p:extLst>
      <p:ext uri="{BB962C8B-B14F-4D97-AF65-F5344CB8AC3E}">
        <p14:creationId xmlns:p14="http://schemas.microsoft.com/office/powerpoint/2010/main" val="47889441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p:hf hdr="0" dt="0"/>
  <p:txStyles>
    <p:titleStyle>
      <a:lvl1pPr algn="l" defTabSz="914400" rtl="0" eaLnBrk="1" latinLnBrk="0" hangingPunct="1">
        <a:lnSpc>
          <a:spcPct val="90000"/>
        </a:lnSpc>
        <a:spcBef>
          <a:spcPct val="0"/>
        </a:spcBef>
        <a:buNone/>
        <a:defRPr sz="3600" b="1" kern="1200">
          <a:solidFill>
            <a:srgbClr val="002557"/>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100000"/>
        </a:lnSpc>
        <a:spcBef>
          <a:spcPts val="1000"/>
        </a:spcBef>
        <a:buClr>
          <a:srgbClr val="008764"/>
        </a:buClr>
        <a:buFont typeface="Arial" panose="020B0604020202020204" pitchFamily="34" charset="0"/>
        <a:buChar char="•"/>
        <a:defRPr lang="en-US" sz="2400" kern="1200" dirty="0">
          <a:solidFill>
            <a:srgbClr val="00255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008764"/>
        </a:buClr>
        <a:buFont typeface="Wingdings" panose="05000000000000000000" pitchFamily="2" charset="2"/>
        <a:buChar char="§"/>
        <a:defRPr lang="en-US" sz="2400" kern="1200" dirty="0">
          <a:solidFill>
            <a:srgbClr val="00255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008764"/>
        </a:buClr>
        <a:buFont typeface="Courier New" panose="02070309020205020404" pitchFamily="49" charset="0"/>
        <a:buChar char="o"/>
        <a:defRPr lang="en-US" sz="1800" kern="1200" dirty="0">
          <a:solidFill>
            <a:srgbClr val="00255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008764"/>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008764"/>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7.emf"/><Relationship Id="rId4"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17.emf"/><Relationship Id="rId4"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18.emf"/><Relationship Id="rId4"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8.emf"/><Relationship Id="rId4" Type="http://schemas.openxmlformats.org/officeDocument/2006/relationships/oleObject" Target="../embeddings/oleObject14.bin"/></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3.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oleObject" Target="../embeddings/oleObject15.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23.emf"/><Relationship Id="rId4" Type="http://schemas.openxmlformats.org/officeDocument/2006/relationships/oleObject" Target="../embeddings/oleObject16.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9.emf"/><Relationship Id="rId4"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2.emf"/><Relationship Id="rId4"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3.emf"/><Relationship Id="rId4"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tags" Target="../tags/tag27.xml"/><Relationship Id="rId3" Type="http://schemas.openxmlformats.org/officeDocument/2006/relationships/tags" Target="../tags/tag12.xml"/><Relationship Id="rId21" Type="http://schemas.openxmlformats.org/officeDocument/2006/relationships/slideLayout" Target="../slideLayouts/slideLayout2.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25" Type="http://schemas.openxmlformats.org/officeDocument/2006/relationships/chart" Target="../charts/chart1.xml"/><Relationship Id="rId2" Type="http://schemas.openxmlformats.org/officeDocument/2006/relationships/tags" Target="../tags/tag11.xml"/><Relationship Id="rId16" Type="http://schemas.openxmlformats.org/officeDocument/2006/relationships/tags" Target="../tags/tag25.xml"/><Relationship Id="rId20" Type="http://schemas.openxmlformats.org/officeDocument/2006/relationships/tags" Target="../tags/tag29.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24" Type="http://schemas.openxmlformats.org/officeDocument/2006/relationships/image" Target="../media/image14.emf"/><Relationship Id="rId5" Type="http://schemas.openxmlformats.org/officeDocument/2006/relationships/tags" Target="../tags/tag14.xml"/><Relationship Id="rId15" Type="http://schemas.openxmlformats.org/officeDocument/2006/relationships/tags" Target="../tags/tag24.xml"/><Relationship Id="rId23" Type="http://schemas.openxmlformats.org/officeDocument/2006/relationships/oleObject" Target="../embeddings/oleObject9.bin"/><Relationship Id="rId10" Type="http://schemas.openxmlformats.org/officeDocument/2006/relationships/tags" Target="../tags/tag19.xml"/><Relationship Id="rId19" Type="http://schemas.openxmlformats.org/officeDocument/2006/relationships/tags" Target="../tags/tag28.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 Id="rId2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14.emf"/><Relationship Id="rId4"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270CB11-77C0-B6DA-4036-846F196519C0}"/>
              </a:ext>
            </a:extLst>
          </p:cNvPr>
          <p:cNvGraphicFramePr>
            <a:graphicFrameLocks noChangeAspect="1"/>
          </p:cNvGraphicFramePr>
          <p:nvPr>
            <p:custDataLst>
              <p:tags r:id="rId1"/>
            </p:custDataLst>
            <p:extLst>
              <p:ext uri="{D42A27DB-BD31-4B8C-83A1-F6EECF244321}">
                <p14:modId xmlns:p14="http://schemas.microsoft.com/office/powerpoint/2010/main" val="420129582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think-cell data - do not delete" hidden="1">
                        <a:extLst>
                          <a:ext uri="{FF2B5EF4-FFF2-40B4-BE49-F238E27FC236}">
                            <a16:creationId xmlns:a16="http://schemas.microsoft.com/office/drawing/2014/main" id="{3270CB11-77C0-B6DA-4036-846F196519C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4C547DC2-FA46-1E43-ACEB-5B3F813F8D33}"/>
              </a:ext>
            </a:extLst>
          </p:cNvPr>
          <p:cNvSpPr>
            <a:spLocks noGrp="1"/>
          </p:cNvSpPr>
          <p:nvPr>
            <p:ph type="ctrTitle"/>
          </p:nvPr>
        </p:nvSpPr>
        <p:spPr/>
        <p:txBody>
          <a:bodyPr vert="horz" wrap="square" anchor="b">
            <a:normAutofit/>
          </a:bodyPr>
          <a:lstStyle/>
          <a:p>
            <a:r>
              <a:rPr lang="en-US" sz="4000" dirty="0"/>
              <a:t>Performance evaluation of a reflex blood-based methylated ctDNA multi-cancer early detection test in individuals with obesity</a:t>
            </a:r>
          </a:p>
        </p:txBody>
      </p:sp>
      <p:sp>
        <p:nvSpPr>
          <p:cNvPr id="7" name="Subtitle 6">
            <a:extLst>
              <a:ext uri="{FF2B5EF4-FFF2-40B4-BE49-F238E27FC236}">
                <a16:creationId xmlns:a16="http://schemas.microsoft.com/office/drawing/2014/main" id="{C1752C48-15AF-6745-A0FC-0782A2A94D40}"/>
              </a:ext>
            </a:extLst>
          </p:cNvPr>
          <p:cNvSpPr>
            <a:spLocks noGrp="1"/>
          </p:cNvSpPr>
          <p:nvPr>
            <p:ph type="subTitle" idx="1"/>
          </p:nvPr>
        </p:nvSpPr>
        <p:spPr/>
        <p:txBody>
          <a:bodyPr>
            <a:normAutofit/>
          </a:bodyPr>
          <a:lstStyle/>
          <a:p>
            <a:r>
              <a:rPr lang="en-US" sz="1600" b="1" u="sng"/>
              <a:t>Dax Kurbegov</a:t>
            </a:r>
            <a:r>
              <a:rPr lang="en-US" sz="1600" b="1" u="sng" baseline="30000"/>
              <a:t>1 </a:t>
            </a:r>
            <a:r>
              <a:rPr lang="en-US" sz="1600" b="1" u="sng"/>
              <a:t>MD</a:t>
            </a:r>
            <a:r>
              <a:rPr lang="en-US" sz="1600"/>
              <a:t>, Elie Massaad</a:t>
            </a:r>
            <a:r>
              <a:rPr lang="en-US" sz="1600" baseline="30000"/>
              <a:t>2 </a:t>
            </a:r>
            <a:r>
              <a:rPr lang="en-US" sz="1600"/>
              <a:t>MD, MSc, A. Gregory DiRienzo</a:t>
            </a:r>
            <a:r>
              <a:rPr lang="en-US" sz="1600" baseline="30000"/>
              <a:t>2</a:t>
            </a:r>
            <a:r>
              <a:rPr lang="en-US" sz="1600"/>
              <a:t> PhD, Johanna B Withers</a:t>
            </a:r>
            <a:r>
              <a:rPr lang="en-US" sz="1600" baseline="30000"/>
              <a:t>2 </a:t>
            </a:r>
            <a:r>
              <a:rPr lang="en-US" sz="1600"/>
              <a:t>PhD, Dorna Kashef</a:t>
            </a:r>
            <a:r>
              <a:rPr lang="en-US" sz="1600" baseline="30000"/>
              <a:t>2 </a:t>
            </a:r>
            <a:r>
              <a:rPr lang="en-US" sz="1600"/>
              <a:t>PhD, Jocelyn Charlton</a:t>
            </a:r>
            <a:r>
              <a:rPr lang="en-US" sz="1600" baseline="30000"/>
              <a:t>2 </a:t>
            </a:r>
            <a:r>
              <a:rPr lang="en-US" sz="1600"/>
              <a:t>PhD, James Sun</a:t>
            </a:r>
            <a:r>
              <a:rPr lang="en-US" sz="1600" baseline="30000"/>
              <a:t>2 </a:t>
            </a:r>
            <a:r>
              <a:rPr lang="en-US" sz="1600"/>
              <a:t>PhD, Franziska Michor</a:t>
            </a:r>
            <a:r>
              <a:rPr lang="en-US" sz="1600" baseline="30000"/>
              <a:t>3 </a:t>
            </a:r>
            <a:r>
              <a:rPr lang="en-US" sz="1600"/>
              <a:t>PhD, Kieran Chacko</a:t>
            </a:r>
            <a:r>
              <a:rPr lang="en-US" sz="1600" baseline="30000"/>
              <a:t>2 </a:t>
            </a:r>
            <a:r>
              <a:rPr lang="en-US" sz="1600"/>
              <a:t>PhD, Luke Pike</a:t>
            </a:r>
            <a:r>
              <a:rPr lang="en-US" sz="1600" baseline="30000"/>
              <a:t>4 </a:t>
            </a:r>
            <a:r>
              <a:rPr lang="en-US" sz="1600"/>
              <a:t>MD DPhil, Hutan Ashrafian</a:t>
            </a:r>
            <a:r>
              <a:rPr lang="en-US" sz="1600" baseline="30000"/>
              <a:t>2 </a:t>
            </a:r>
            <a:r>
              <a:rPr lang="en-US" sz="1600"/>
              <a:t>MD PhD</a:t>
            </a:r>
          </a:p>
        </p:txBody>
      </p:sp>
      <p:sp>
        <p:nvSpPr>
          <p:cNvPr id="8" name="Text Placeholder 7">
            <a:extLst>
              <a:ext uri="{FF2B5EF4-FFF2-40B4-BE49-F238E27FC236}">
                <a16:creationId xmlns:a16="http://schemas.microsoft.com/office/drawing/2014/main" id="{824A33FD-CA43-2C4B-B5C0-F98F8056172A}"/>
              </a:ext>
            </a:extLst>
          </p:cNvPr>
          <p:cNvSpPr>
            <a:spLocks noGrp="1"/>
          </p:cNvSpPr>
          <p:nvPr>
            <p:ph type="body" sz="quarter" idx="14"/>
          </p:nvPr>
        </p:nvSpPr>
        <p:spPr/>
        <p:txBody>
          <a:bodyPr/>
          <a:lstStyle/>
          <a:p>
            <a:r>
              <a:rPr lang="en-US" sz="1200" baseline="30000"/>
              <a:t>1</a:t>
            </a:r>
            <a:r>
              <a:rPr lang="en-US" sz="1200"/>
              <a:t>Sarah Cannon Research Institute, Nashville, TN; </a:t>
            </a:r>
            <a:r>
              <a:rPr lang="en-US" sz="1200" baseline="30000"/>
              <a:t>2</a:t>
            </a:r>
            <a:r>
              <a:rPr lang="en-US" sz="1200"/>
              <a:t>Harbinger Health, Cambridge, MA; </a:t>
            </a:r>
            <a:r>
              <a:rPr lang="en-US" sz="1200" baseline="30000"/>
              <a:t>3</a:t>
            </a:r>
            <a:r>
              <a:rPr lang="en-US" sz="1200"/>
              <a:t>Dana-Farber Cancer Institute, Boston, MA; </a:t>
            </a:r>
            <a:r>
              <a:rPr lang="en-US" sz="1200" baseline="30000"/>
              <a:t>4</a:t>
            </a:r>
            <a:r>
              <a:rPr lang="en-US" sz="1200"/>
              <a:t>Memorial Sloan Kettering Cancer Center, New York, NY</a:t>
            </a:r>
          </a:p>
        </p:txBody>
      </p:sp>
      <p:sp>
        <p:nvSpPr>
          <p:cNvPr id="9" name="Text Placeholder 8">
            <a:extLst>
              <a:ext uri="{FF2B5EF4-FFF2-40B4-BE49-F238E27FC236}">
                <a16:creationId xmlns:a16="http://schemas.microsoft.com/office/drawing/2014/main" id="{99049D70-7153-8B48-B8D1-D157862402A4}"/>
              </a:ext>
            </a:extLst>
          </p:cNvPr>
          <p:cNvSpPr>
            <a:spLocks noGrp="1"/>
          </p:cNvSpPr>
          <p:nvPr>
            <p:ph type="body" sz="quarter" idx="15"/>
          </p:nvPr>
        </p:nvSpPr>
        <p:spPr/>
        <p:txBody>
          <a:bodyPr/>
          <a:lstStyle/>
          <a:p>
            <a:r>
              <a:rPr lang="en-US"/>
              <a:t>Dax Kurbegov, MD, FASCO</a:t>
            </a:r>
          </a:p>
        </p:txBody>
      </p:sp>
    </p:spTree>
    <p:extLst>
      <p:ext uri="{BB962C8B-B14F-4D97-AF65-F5344CB8AC3E}">
        <p14:creationId xmlns:p14="http://schemas.microsoft.com/office/powerpoint/2010/main" val="3526007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A1CCDA9-EBFB-DD47-1159-A46D436F12E8}"/>
              </a:ext>
            </a:extLst>
          </p:cNvPr>
          <p:cNvGraphicFramePr>
            <a:graphicFrameLocks noChangeAspect="1"/>
          </p:cNvGraphicFramePr>
          <p:nvPr>
            <p:custDataLst>
              <p:tags r:id="rId1"/>
            </p:custDataLst>
            <p:extLst>
              <p:ext uri="{D42A27DB-BD31-4B8C-83A1-F6EECF244321}">
                <p14:modId xmlns:p14="http://schemas.microsoft.com/office/powerpoint/2010/main" val="120734903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6" name="think-cell data - do not delete" hidden="1">
                        <a:extLst>
                          <a:ext uri="{FF2B5EF4-FFF2-40B4-BE49-F238E27FC236}">
                            <a16:creationId xmlns:a16="http://schemas.microsoft.com/office/drawing/2014/main" id="{0A1CCDA9-EBFB-DD47-1159-A46D436F12E8}"/>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7FEC162-F8A7-6977-D439-0F93B5E0EF72}"/>
              </a:ext>
            </a:extLst>
          </p:cNvPr>
          <p:cNvSpPr>
            <a:spLocks noGrp="1"/>
          </p:cNvSpPr>
          <p:nvPr>
            <p:ph type="title"/>
          </p:nvPr>
        </p:nvSpPr>
        <p:spPr/>
        <p:txBody>
          <a:bodyPr vert="horz"/>
          <a:lstStyle/>
          <a:p>
            <a:r>
              <a:rPr lang="en-US"/>
              <a:t>Limitations</a:t>
            </a:r>
          </a:p>
        </p:txBody>
      </p:sp>
      <p:sp>
        <p:nvSpPr>
          <p:cNvPr id="3" name="Slide Number Placeholder 2">
            <a:extLst>
              <a:ext uri="{FF2B5EF4-FFF2-40B4-BE49-F238E27FC236}">
                <a16:creationId xmlns:a16="http://schemas.microsoft.com/office/drawing/2014/main" id="{1AC787B9-3D0D-D237-C854-F35C8257CCAA}"/>
              </a:ext>
            </a:extLst>
          </p:cNvPr>
          <p:cNvSpPr>
            <a:spLocks noGrp="1"/>
          </p:cNvSpPr>
          <p:nvPr>
            <p:ph type="sldNum" sz="quarter" idx="12"/>
          </p:nvPr>
        </p:nvSpPr>
        <p:spPr/>
        <p:txBody>
          <a:bodyPr/>
          <a:lstStyle/>
          <a:p>
            <a:fld id="{BE33F7A0-71F0-446B-9DE8-6D75BE64EE0F}" type="slidenum">
              <a:rPr lang="en-US" smtClean="0"/>
              <a:pPr/>
              <a:t>10</a:t>
            </a:fld>
            <a:endParaRPr lang="en-US"/>
          </a:p>
        </p:txBody>
      </p:sp>
      <p:sp>
        <p:nvSpPr>
          <p:cNvPr id="4" name="Content Placeholder 3">
            <a:extLst>
              <a:ext uri="{FF2B5EF4-FFF2-40B4-BE49-F238E27FC236}">
                <a16:creationId xmlns:a16="http://schemas.microsoft.com/office/drawing/2014/main" id="{758852D2-E7FF-DA82-2DDE-6BF5C522ABAA}"/>
              </a:ext>
            </a:extLst>
          </p:cNvPr>
          <p:cNvSpPr>
            <a:spLocks noGrp="1"/>
          </p:cNvSpPr>
          <p:nvPr>
            <p:ph sz="quarter" idx="13"/>
          </p:nvPr>
        </p:nvSpPr>
        <p:spPr>
          <a:xfrm>
            <a:off x="647280" y="1562399"/>
            <a:ext cx="10972800" cy="4023360"/>
          </a:xfrm>
        </p:spPr>
        <p:txBody>
          <a:bodyPr vert="horz" lIns="91440" tIns="45720" rIns="91440" bIns="45720" rtlCol="0" anchor="t">
            <a:normAutofit fontScale="92500"/>
          </a:bodyPr>
          <a:lstStyle/>
          <a:p>
            <a:pPr>
              <a:spcBef>
                <a:spcPts val="2200"/>
              </a:spcBef>
              <a:buClr>
                <a:srgbClr val="0076A9"/>
              </a:buClr>
              <a:buFont typeface="Wingdings" pitchFamily="2" charset="2"/>
              <a:buChar char="§"/>
            </a:pPr>
            <a:r>
              <a:rPr lang="en-US" sz="2200" dirty="0">
                <a:latin typeface="Arial"/>
                <a:cs typeface="Arial"/>
              </a:rPr>
              <a:t>Cancer participants were treatment‑naïve and often symptomatic; Non-cancer participants were convenience sourced. </a:t>
            </a:r>
          </a:p>
          <a:p>
            <a:pPr>
              <a:spcBef>
                <a:spcPts val="2200"/>
              </a:spcBef>
              <a:buClr>
                <a:srgbClr val="0076A9"/>
              </a:buClr>
              <a:buFont typeface="Wingdings" pitchFamily="2" charset="2"/>
              <a:buChar char="§"/>
            </a:pPr>
            <a:r>
              <a:rPr lang="en-US" sz="2200" dirty="0">
                <a:latin typeface="Arial"/>
                <a:cs typeface="Arial"/>
              </a:rPr>
              <a:t>Stage distribution and comorbidity profiles may not mirror a truly asymptomatic screening population</a:t>
            </a:r>
          </a:p>
          <a:p>
            <a:pPr>
              <a:spcBef>
                <a:spcPts val="2200"/>
              </a:spcBef>
              <a:buClr>
                <a:srgbClr val="0076A9"/>
              </a:buClr>
              <a:buFont typeface="Wingdings" pitchFamily="2" charset="2"/>
              <a:buChar char="§"/>
            </a:pPr>
            <a:r>
              <a:rPr lang="en-US" sz="2200" dirty="0">
                <a:latin typeface="Arial"/>
                <a:cs typeface="Arial"/>
              </a:rPr>
              <a:t>Model was trained on a mixed‑BMI cohort and calibrated within individuals with BMI ≥ 30 kg/m</a:t>
            </a:r>
            <a:r>
              <a:rPr lang="en-US" sz="2200" baseline="30000" dirty="0">
                <a:latin typeface="Arial"/>
                <a:cs typeface="Arial"/>
              </a:rPr>
              <a:t>2</a:t>
            </a:r>
            <a:endParaRPr lang="en-US" sz="2200" dirty="0">
              <a:latin typeface="Arial"/>
              <a:cs typeface="Arial"/>
            </a:endParaRPr>
          </a:p>
          <a:p>
            <a:pPr>
              <a:spcBef>
                <a:spcPts val="2200"/>
              </a:spcBef>
              <a:buClr>
                <a:srgbClr val="0076A9"/>
              </a:buClr>
              <a:buFont typeface="Wingdings" pitchFamily="2" charset="2"/>
              <a:buChar char="§"/>
            </a:pPr>
            <a:r>
              <a:rPr lang="en-US" sz="2200" dirty="0">
                <a:latin typeface="Arial"/>
                <a:cs typeface="Arial"/>
              </a:rPr>
              <a:t>Cancer‑specific PPVs were estimated using overall incidence of 1.6 per 100 person-years follow-up and observed cancer-specific incidence from data along with estimates of intrinsic accuracy and specificity; truly prospective determinations of PPV and NPV are obtained using a prospective screening cohort with real‑world prevalence</a:t>
            </a:r>
          </a:p>
        </p:txBody>
      </p:sp>
      <p:sp>
        <p:nvSpPr>
          <p:cNvPr id="5" name="Text Placeholder 4">
            <a:extLst>
              <a:ext uri="{FF2B5EF4-FFF2-40B4-BE49-F238E27FC236}">
                <a16:creationId xmlns:a16="http://schemas.microsoft.com/office/drawing/2014/main" id="{89CAF62B-1FD7-20BC-05FE-9526BABDBBDC}"/>
              </a:ext>
            </a:extLst>
          </p:cNvPr>
          <p:cNvSpPr>
            <a:spLocks noGrp="1"/>
          </p:cNvSpPr>
          <p:nvPr>
            <p:ph type="body" sz="quarter" idx="15"/>
          </p:nvPr>
        </p:nvSpPr>
        <p:spPr/>
        <p:txBody>
          <a:bodyPr/>
          <a:lstStyle/>
          <a:p>
            <a:r>
              <a:rPr lang="en-US"/>
              <a:t>Dax Kurbegov, MD, FASCO</a:t>
            </a:r>
          </a:p>
        </p:txBody>
      </p:sp>
    </p:spTree>
    <p:extLst>
      <p:ext uri="{BB962C8B-B14F-4D97-AF65-F5344CB8AC3E}">
        <p14:creationId xmlns:p14="http://schemas.microsoft.com/office/powerpoint/2010/main" val="2060608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0295CF8-8007-2172-58D5-A1AD43EED2A2}"/>
              </a:ext>
            </a:extLst>
          </p:cNvPr>
          <p:cNvGraphicFramePr>
            <a:graphicFrameLocks noChangeAspect="1"/>
          </p:cNvGraphicFramePr>
          <p:nvPr>
            <p:custDataLst>
              <p:tags r:id="rId1"/>
            </p:custDataLst>
            <p:extLst>
              <p:ext uri="{D42A27DB-BD31-4B8C-83A1-F6EECF244321}">
                <p14:modId xmlns:p14="http://schemas.microsoft.com/office/powerpoint/2010/main" val="267071053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6" name="think-cell data - do not delete" hidden="1">
                        <a:extLst>
                          <a:ext uri="{FF2B5EF4-FFF2-40B4-BE49-F238E27FC236}">
                            <a16:creationId xmlns:a16="http://schemas.microsoft.com/office/drawing/2014/main" id="{D0295CF8-8007-2172-58D5-A1AD43EED2A2}"/>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4E96C64-0371-C013-C345-C46476F9225C}"/>
              </a:ext>
            </a:extLst>
          </p:cNvPr>
          <p:cNvSpPr>
            <a:spLocks noGrp="1"/>
          </p:cNvSpPr>
          <p:nvPr>
            <p:ph type="title"/>
          </p:nvPr>
        </p:nvSpPr>
        <p:spPr/>
        <p:txBody>
          <a:bodyPr vert="horz"/>
          <a:lstStyle/>
          <a:p>
            <a:r>
              <a:rPr lang="en-US"/>
              <a:t>Conclusions</a:t>
            </a:r>
          </a:p>
        </p:txBody>
      </p:sp>
      <p:sp>
        <p:nvSpPr>
          <p:cNvPr id="3" name="Slide Number Placeholder 2">
            <a:extLst>
              <a:ext uri="{FF2B5EF4-FFF2-40B4-BE49-F238E27FC236}">
                <a16:creationId xmlns:a16="http://schemas.microsoft.com/office/drawing/2014/main" id="{791EB870-CF49-12B4-B8B6-DA8A6221D698}"/>
              </a:ext>
            </a:extLst>
          </p:cNvPr>
          <p:cNvSpPr>
            <a:spLocks noGrp="1"/>
          </p:cNvSpPr>
          <p:nvPr>
            <p:ph type="sldNum" sz="quarter" idx="12"/>
          </p:nvPr>
        </p:nvSpPr>
        <p:spPr/>
        <p:txBody>
          <a:bodyPr/>
          <a:lstStyle/>
          <a:p>
            <a:fld id="{BE33F7A0-71F0-446B-9DE8-6D75BE64EE0F}" type="slidenum">
              <a:rPr lang="en-US" smtClean="0"/>
              <a:pPr/>
              <a:t>11</a:t>
            </a:fld>
            <a:endParaRPr lang="en-US"/>
          </a:p>
        </p:txBody>
      </p:sp>
      <p:sp>
        <p:nvSpPr>
          <p:cNvPr id="5" name="Text Placeholder 4">
            <a:extLst>
              <a:ext uri="{FF2B5EF4-FFF2-40B4-BE49-F238E27FC236}">
                <a16:creationId xmlns:a16="http://schemas.microsoft.com/office/drawing/2014/main" id="{B249426F-A009-FF6C-318F-8F7016AC5605}"/>
              </a:ext>
            </a:extLst>
          </p:cNvPr>
          <p:cNvSpPr>
            <a:spLocks noGrp="1"/>
          </p:cNvSpPr>
          <p:nvPr>
            <p:ph type="body" sz="quarter" idx="15"/>
          </p:nvPr>
        </p:nvSpPr>
        <p:spPr/>
        <p:txBody>
          <a:bodyPr/>
          <a:lstStyle/>
          <a:p>
            <a:r>
              <a:rPr lang="en-US"/>
              <a:t>Dax Kurbegov, MD, FASCO</a:t>
            </a:r>
          </a:p>
        </p:txBody>
      </p:sp>
      <p:sp>
        <p:nvSpPr>
          <p:cNvPr id="7" name="Content Placeholder 3">
            <a:extLst>
              <a:ext uri="{FF2B5EF4-FFF2-40B4-BE49-F238E27FC236}">
                <a16:creationId xmlns:a16="http://schemas.microsoft.com/office/drawing/2014/main" id="{EE7CC9FF-2049-5D2A-BD68-C2D942575D0C}"/>
              </a:ext>
            </a:extLst>
          </p:cNvPr>
          <p:cNvSpPr txBox="1">
            <a:spLocks/>
          </p:cNvSpPr>
          <p:nvPr/>
        </p:nvSpPr>
        <p:spPr>
          <a:xfrm>
            <a:off x="640080" y="1736724"/>
            <a:ext cx="10972800" cy="4398900"/>
          </a:xfrm>
          <a:prstGeom prst="rect">
            <a:avLst/>
          </a:prstGeom>
        </p:spPr>
        <p:txBody>
          <a:bodyPr vert="horz" lIns="91440" tIns="45720" rIns="91440" bIns="45720" rtlCol="0" anchor="t">
            <a:normAutofit/>
          </a:bodyPr>
          <a:lstStyle>
            <a:lvl1pPr marL="342900" indent="-342900" algn="l" defTabSz="914400" rtl="0" eaLnBrk="1" latinLnBrk="0" hangingPunct="1">
              <a:lnSpc>
                <a:spcPct val="100000"/>
              </a:lnSpc>
              <a:spcBef>
                <a:spcPts val="1000"/>
              </a:spcBef>
              <a:buClr>
                <a:schemeClr val="bg1"/>
              </a:buClr>
              <a:buFont typeface="Arial" panose="020B0604020202020204" pitchFamily="34" charset="0"/>
              <a:buChar char="•"/>
              <a:defRPr lang="en-US" sz="24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bg1"/>
              </a:buClr>
              <a:buFont typeface="Wingdings" panose="05000000000000000000" pitchFamily="2" charset="2"/>
              <a:buChar char="§"/>
              <a:defRPr lang="en-US" sz="2400" kern="1200" dirty="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1"/>
              </a:buClr>
              <a:buFont typeface="Courier New" panose="02070309020205020404" pitchFamily="49" charset="0"/>
              <a:buChar char="o"/>
              <a:defRPr lang="en-US" sz="1800" kern="1200" dirty="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200"/>
              </a:spcBef>
              <a:buClr>
                <a:srgbClr val="0076A9"/>
              </a:buClr>
              <a:buFont typeface="Wingdings" pitchFamily="2" charset="2"/>
              <a:buChar char="§"/>
            </a:pPr>
            <a:r>
              <a:rPr lang="en-US" sz="2200" dirty="0">
                <a:latin typeface="Arial"/>
                <a:cs typeface="Arial"/>
              </a:rPr>
              <a:t>The reflex cfDNA‑methylation MCED test achieved clinically meaningful per-cancer intrinsic accuracy and per-TOO PPV across all cancer types evaluated in individuals at-risk with obesity</a:t>
            </a:r>
          </a:p>
          <a:p>
            <a:pPr>
              <a:spcBef>
                <a:spcPts val="2200"/>
              </a:spcBef>
              <a:buClr>
                <a:srgbClr val="0076A9"/>
              </a:buClr>
              <a:buFont typeface="Wingdings" pitchFamily="2" charset="2"/>
              <a:buChar char="§"/>
            </a:pPr>
            <a:r>
              <a:rPr lang="en-US" sz="2200" dirty="0"/>
              <a:t>High performance was observed for cancers lacking organized screening programs (e.g., pancreaticobiliary, hepatobiliary), highlighting a critical clinical gap the test could address</a:t>
            </a:r>
          </a:p>
          <a:p>
            <a:pPr>
              <a:spcBef>
                <a:spcPts val="2200"/>
              </a:spcBef>
              <a:buClr>
                <a:srgbClr val="0076A9"/>
              </a:buClr>
              <a:buFont typeface="Wingdings" pitchFamily="2" charset="2"/>
              <a:buChar char="§"/>
            </a:pPr>
            <a:r>
              <a:rPr lang="en-US" sz="2200" dirty="0">
                <a:latin typeface="Arial"/>
                <a:cs typeface="Arial"/>
              </a:rPr>
              <a:t>Per-TOO PPV weighs the likelihood of true disease against the risks, costs, and invasiveness of follow‑up diagnostics, which could inform a more balanced and personalized decision-making process for work‑up</a:t>
            </a:r>
          </a:p>
          <a:p>
            <a:pPr>
              <a:spcBef>
                <a:spcPts val="2200"/>
              </a:spcBef>
              <a:buClr>
                <a:srgbClr val="0076A9"/>
              </a:buClr>
              <a:buFont typeface="Wingdings" pitchFamily="2" charset="2"/>
              <a:buChar char="§"/>
            </a:pPr>
            <a:endParaRPr lang="en-US" dirty="0"/>
          </a:p>
        </p:txBody>
      </p:sp>
    </p:spTree>
    <p:extLst>
      <p:ext uri="{BB962C8B-B14F-4D97-AF65-F5344CB8AC3E}">
        <p14:creationId xmlns:p14="http://schemas.microsoft.com/office/powerpoint/2010/main" val="2155731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23A21-5AAB-5120-A5B6-C251789CDE13}"/>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8F237022-BDC5-58E8-F2AF-4DB086F74BDC}"/>
              </a:ext>
            </a:extLst>
          </p:cNvPr>
          <p:cNvGraphicFramePr>
            <a:graphicFrameLocks noChangeAspect="1"/>
          </p:cNvGraphicFramePr>
          <p:nvPr>
            <p:custDataLst>
              <p:tags r:id="rId1"/>
            </p:custDataLst>
            <p:extLst>
              <p:ext uri="{D42A27DB-BD31-4B8C-83A1-F6EECF244321}">
                <p14:modId xmlns:p14="http://schemas.microsoft.com/office/powerpoint/2010/main" val="347615597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think-cell data - do not delete" hidden="1">
                        <a:extLst>
                          <a:ext uri="{FF2B5EF4-FFF2-40B4-BE49-F238E27FC236}">
                            <a16:creationId xmlns:a16="http://schemas.microsoft.com/office/drawing/2014/main" id="{8F237022-BDC5-58E8-F2AF-4DB086F74BDC}"/>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E3E95C2-CC8F-4986-6050-00D3F09C5C9E}"/>
              </a:ext>
            </a:extLst>
          </p:cNvPr>
          <p:cNvSpPr>
            <a:spLocks noGrp="1"/>
          </p:cNvSpPr>
          <p:nvPr>
            <p:ph type="title"/>
          </p:nvPr>
        </p:nvSpPr>
        <p:spPr/>
        <p:txBody>
          <a:bodyPr vert="horz"/>
          <a:lstStyle/>
          <a:p>
            <a:r>
              <a:rPr lang="en-US"/>
              <a:t>Key Takeaways</a:t>
            </a:r>
          </a:p>
        </p:txBody>
      </p:sp>
      <p:sp>
        <p:nvSpPr>
          <p:cNvPr id="3" name="Slide Number Placeholder 2">
            <a:extLst>
              <a:ext uri="{FF2B5EF4-FFF2-40B4-BE49-F238E27FC236}">
                <a16:creationId xmlns:a16="http://schemas.microsoft.com/office/drawing/2014/main" id="{5F1390F6-8B6E-4BA1-6985-21D2555ED298}"/>
              </a:ext>
            </a:extLst>
          </p:cNvPr>
          <p:cNvSpPr>
            <a:spLocks noGrp="1"/>
          </p:cNvSpPr>
          <p:nvPr>
            <p:ph type="sldNum" sz="quarter" idx="12"/>
          </p:nvPr>
        </p:nvSpPr>
        <p:spPr/>
        <p:txBody>
          <a:bodyPr/>
          <a:lstStyle/>
          <a:p>
            <a:fld id="{BE33F7A0-71F0-446B-9DE8-6D75BE64EE0F}" type="slidenum">
              <a:rPr lang="en-US" smtClean="0"/>
              <a:pPr/>
              <a:t>12</a:t>
            </a:fld>
            <a:endParaRPr lang="en-US"/>
          </a:p>
        </p:txBody>
      </p:sp>
      <p:sp>
        <p:nvSpPr>
          <p:cNvPr id="5" name="Text Placeholder 4">
            <a:extLst>
              <a:ext uri="{FF2B5EF4-FFF2-40B4-BE49-F238E27FC236}">
                <a16:creationId xmlns:a16="http://schemas.microsoft.com/office/drawing/2014/main" id="{10325136-467F-307B-8822-7AED335A1F91}"/>
              </a:ext>
            </a:extLst>
          </p:cNvPr>
          <p:cNvSpPr>
            <a:spLocks noGrp="1"/>
          </p:cNvSpPr>
          <p:nvPr>
            <p:ph type="body" sz="quarter" idx="15"/>
          </p:nvPr>
        </p:nvSpPr>
        <p:spPr/>
        <p:txBody>
          <a:bodyPr/>
          <a:lstStyle/>
          <a:p>
            <a:r>
              <a:rPr lang="en-US"/>
              <a:t>Dax Kurbegov, MD, FASCO</a:t>
            </a:r>
          </a:p>
        </p:txBody>
      </p:sp>
      <p:sp>
        <p:nvSpPr>
          <p:cNvPr id="6" name="Content Placeholder 3">
            <a:extLst>
              <a:ext uri="{FF2B5EF4-FFF2-40B4-BE49-F238E27FC236}">
                <a16:creationId xmlns:a16="http://schemas.microsoft.com/office/drawing/2014/main" id="{5E702E42-4F10-F94C-1610-D2B53C63CBDB}"/>
              </a:ext>
            </a:extLst>
          </p:cNvPr>
          <p:cNvSpPr txBox="1">
            <a:spLocks/>
          </p:cNvSpPr>
          <p:nvPr/>
        </p:nvSpPr>
        <p:spPr>
          <a:xfrm>
            <a:off x="640080" y="1641599"/>
            <a:ext cx="10972800" cy="4023360"/>
          </a:xfrm>
          <a:prstGeom prst="rect">
            <a:avLst/>
          </a:prstGeom>
        </p:spPr>
        <p:txBody>
          <a:bodyPr vert="horz" lIns="91440" tIns="45720" rIns="91440" bIns="45720" rtlCol="0" anchor="t">
            <a:normAutofit/>
          </a:bodyPr>
          <a:lstStyle>
            <a:lvl1pPr marL="342900" indent="-342900" algn="l" defTabSz="914400" rtl="0" eaLnBrk="1" latinLnBrk="0" hangingPunct="1">
              <a:lnSpc>
                <a:spcPct val="100000"/>
              </a:lnSpc>
              <a:spcBef>
                <a:spcPts val="1000"/>
              </a:spcBef>
              <a:buClr>
                <a:schemeClr val="bg1"/>
              </a:buClr>
              <a:buFont typeface="Arial" panose="020B0604020202020204" pitchFamily="34" charset="0"/>
              <a:buChar char="•"/>
              <a:defRPr lang="en-US" sz="24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bg1"/>
              </a:buClr>
              <a:buFont typeface="Wingdings" panose="05000000000000000000" pitchFamily="2" charset="2"/>
              <a:buChar char="§"/>
              <a:defRPr lang="en-US" sz="2400" kern="1200" dirty="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1"/>
              </a:buClr>
              <a:buFont typeface="Courier New" panose="02070309020205020404" pitchFamily="49" charset="0"/>
              <a:buChar char="o"/>
              <a:defRPr lang="en-US" sz="1800" kern="1200" dirty="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4800" lvl="1" indent="-304800">
              <a:lnSpc>
                <a:spcPct val="120000"/>
              </a:lnSpc>
              <a:buClr>
                <a:schemeClr val="accent1"/>
              </a:buClr>
              <a:buSzPct val="100000"/>
            </a:pPr>
            <a:r>
              <a:rPr lang="en-US" sz="2200">
                <a:latin typeface="Arial"/>
                <a:cs typeface="Arial"/>
              </a:rPr>
              <a:t>Multi-cancer early detection (MCED) testing represents an opportunity to address a critical screening gap in individuals with obesity</a:t>
            </a:r>
          </a:p>
          <a:p>
            <a:pPr marL="304800" lvl="1" indent="-304800">
              <a:lnSpc>
                <a:spcPct val="120000"/>
              </a:lnSpc>
              <a:buClr>
                <a:schemeClr val="accent1"/>
              </a:buClr>
              <a:buSzPct val="100000"/>
            </a:pPr>
            <a:endParaRPr lang="en-US" sz="2200"/>
          </a:p>
          <a:p>
            <a:pPr marL="304800" lvl="1" indent="-304800">
              <a:lnSpc>
                <a:spcPct val="120000"/>
              </a:lnSpc>
              <a:buClr>
                <a:schemeClr val="accent1"/>
              </a:buClr>
              <a:buSzPct val="100000"/>
            </a:pPr>
            <a:r>
              <a:rPr lang="en-US" sz="2200">
                <a:latin typeface="Arial"/>
                <a:cs typeface="Arial"/>
              </a:rPr>
              <a:t>A reflex blood-based MCED test demonstrated clinically meaningful per-cancer PPV and early-stage sensitivity for multiple cancers without screening programs in the general population</a:t>
            </a:r>
          </a:p>
          <a:p>
            <a:pPr marL="304800" lvl="1" indent="-304800">
              <a:lnSpc>
                <a:spcPct val="120000"/>
              </a:lnSpc>
              <a:buClr>
                <a:schemeClr val="accent1"/>
              </a:buClr>
              <a:buSzPct val="100000"/>
            </a:pPr>
            <a:endParaRPr lang="en-US" sz="2200"/>
          </a:p>
          <a:p>
            <a:pPr marL="304800" lvl="1" indent="-304800">
              <a:lnSpc>
                <a:spcPct val="120000"/>
              </a:lnSpc>
              <a:buClr>
                <a:schemeClr val="accent1"/>
              </a:buClr>
              <a:buSzPct val="100000"/>
            </a:pPr>
            <a:r>
              <a:rPr lang="en-US" sz="2200">
                <a:latin typeface="Arial"/>
                <a:cs typeface="Arial"/>
              </a:rPr>
              <a:t>Results warrant prospective validation to assess the test’s clinical validity and utility in early-stage cancer detection in this high-risk population. </a:t>
            </a:r>
          </a:p>
          <a:p>
            <a:pPr marL="0" indent="0">
              <a:buFont typeface="Arial" panose="020B0604020202020204" pitchFamily="34" charset="0"/>
              <a:buNone/>
            </a:pPr>
            <a:endParaRPr lang="en-US" u="sng">
              <a:solidFill>
                <a:srgbClr val="59CBE8"/>
              </a:solidFill>
            </a:endParaRPr>
          </a:p>
        </p:txBody>
      </p:sp>
    </p:spTree>
    <p:extLst>
      <p:ext uri="{BB962C8B-B14F-4D97-AF65-F5344CB8AC3E}">
        <p14:creationId xmlns:p14="http://schemas.microsoft.com/office/powerpoint/2010/main" val="2181730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CDC99BE9-4903-BEE1-7B43-C9A4FDCAA45A}"/>
              </a:ext>
            </a:extLst>
          </p:cNvPr>
          <p:cNvGraphicFramePr>
            <a:graphicFrameLocks noChangeAspect="1"/>
          </p:cNvGraphicFramePr>
          <p:nvPr>
            <p:custDataLst>
              <p:tags r:id="rId1"/>
            </p:custDataLst>
            <p:extLst>
              <p:ext uri="{D42A27DB-BD31-4B8C-83A1-F6EECF244321}">
                <p14:modId xmlns:p14="http://schemas.microsoft.com/office/powerpoint/2010/main" val="91213088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10" name="think-cell data - do not delete" hidden="1">
                        <a:extLst>
                          <a:ext uri="{FF2B5EF4-FFF2-40B4-BE49-F238E27FC236}">
                            <a16:creationId xmlns:a16="http://schemas.microsoft.com/office/drawing/2014/main" id="{CDC99BE9-4903-BEE1-7B43-C9A4FDCAA45A}"/>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17A9E3E-60EB-8883-CD23-25ED583B61F1}"/>
              </a:ext>
            </a:extLst>
          </p:cNvPr>
          <p:cNvSpPr>
            <a:spLocks noGrp="1"/>
          </p:cNvSpPr>
          <p:nvPr>
            <p:ph type="title"/>
          </p:nvPr>
        </p:nvSpPr>
        <p:spPr/>
        <p:txBody>
          <a:bodyPr vert="horz"/>
          <a:lstStyle/>
          <a:p>
            <a:r>
              <a:rPr lang="en-US" dirty="0"/>
              <a:t>Acknowledgements</a:t>
            </a:r>
          </a:p>
        </p:txBody>
      </p:sp>
      <p:sp>
        <p:nvSpPr>
          <p:cNvPr id="3" name="Slide Number Placeholder 2">
            <a:extLst>
              <a:ext uri="{FF2B5EF4-FFF2-40B4-BE49-F238E27FC236}">
                <a16:creationId xmlns:a16="http://schemas.microsoft.com/office/drawing/2014/main" id="{9E446685-2220-07C2-7D7E-150EA77823C4}"/>
              </a:ext>
            </a:extLst>
          </p:cNvPr>
          <p:cNvSpPr>
            <a:spLocks noGrp="1"/>
          </p:cNvSpPr>
          <p:nvPr>
            <p:ph type="sldNum" sz="quarter" idx="12"/>
          </p:nvPr>
        </p:nvSpPr>
        <p:spPr/>
        <p:txBody>
          <a:bodyPr/>
          <a:lstStyle/>
          <a:p>
            <a:fld id="{BE33F7A0-71F0-446B-9DE8-6D75BE64EE0F}" type="slidenum">
              <a:rPr lang="en-US" smtClean="0"/>
              <a:pPr/>
              <a:t>13</a:t>
            </a:fld>
            <a:endParaRPr lang="en-US"/>
          </a:p>
        </p:txBody>
      </p:sp>
      <p:sp>
        <p:nvSpPr>
          <p:cNvPr id="4" name="Content Placeholder 3">
            <a:extLst>
              <a:ext uri="{FF2B5EF4-FFF2-40B4-BE49-F238E27FC236}">
                <a16:creationId xmlns:a16="http://schemas.microsoft.com/office/drawing/2014/main" id="{A936DCA6-43D5-8248-BA8D-940876F56A13}"/>
              </a:ext>
            </a:extLst>
          </p:cNvPr>
          <p:cNvSpPr>
            <a:spLocks noGrp="1"/>
          </p:cNvSpPr>
          <p:nvPr>
            <p:ph sz="quarter" idx="13"/>
          </p:nvPr>
        </p:nvSpPr>
        <p:spPr>
          <a:xfrm>
            <a:off x="640080" y="1828799"/>
            <a:ext cx="4513811" cy="4023360"/>
          </a:xfrm>
        </p:spPr>
        <p:txBody>
          <a:bodyPr>
            <a:normAutofit/>
          </a:bodyPr>
          <a:lstStyle/>
          <a:p>
            <a:pPr>
              <a:buClr>
                <a:schemeClr val="accent1"/>
              </a:buClr>
              <a:buFont typeface="Wingdings" panose="05000000000000000000" pitchFamily="2" charset="2"/>
              <a:buChar char="§"/>
            </a:pPr>
            <a:r>
              <a:rPr lang="en-US" sz="1800" dirty="0"/>
              <a:t>The authors would like to thank</a:t>
            </a:r>
          </a:p>
          <a:p>
            <a:pPr lvl="1">
              <a:buClr>
                <a:schemeClr val="accent1"/>
              </a:buClr>
            </a:pPr>
            <a:r>
              <a:rPr lang="en-US" sz="1800" dirty="0"/>
              <a:t>The patients, their families and caregivers, and our healthy volunteers</a:t>
            </a:r>
          </a:p>
          <a:p>
            <a:pPr lvl="1">
              <a:buClr>
                <a:schemeClr val="accent1"/>
              </a:buClr>
            </a:pPr>
            <a:r>
              <a:rPr lang="en-US" sz="1800" dirty="0"/>
              <a:t>Investigators and site personnel from 126 sites across 30 states</a:t>
            </a:r>
          </a:p>
          <a:p>
            <a:pPr>
              <a:buClr>
                <a:schemeClr val="accent1"/>
              </a:buClr>
              <a:buFont typeface="Wingdings" panose="05000000000000000000" pitchFamily="2" charset="2"/>
              <a:buChar char="§"/>
            </a:pPr>
            <a:endParaRPr lang="en-US" sz="1800" dirty="0"/>
          </a:p>
          <a:p>
            <a:pPr>
              <a:buClr>
                <a:schemeClr val="accent1"/>
              </a:buClr>
              <a:buFont typeface="Wingdings" panose="05000000000000000000" pitchFamily="2" charset="2"/>
              <a:buChar char="§"/>
            </a:pPr>
            <a:r>
              <a:rPr lang="en-US" sz="1800" dirty="0"/>
              <a:t>The CORE-HH study (NCT05435066) was sponsored by Harbinger Health</a:t>
            </a:r>
          </a:p>
          <a:p>
            <a:pPr>
              <a:buClr>
                <a:schemeClr val="accent1"/>
              </a:buClr>
              <a:buFont typeface="Wingdings" panose="05000000000000000000" pitchFamily="2" charset="2"/>
              <a:buChar char="§"/>
            </a:pPr>
            <a:endParaRPr lang="en-US" sz="1600" dirty="0"/>
          </a:p>
          <a:p>
            <a:pPr lvl="1">
              <a:buClr>
                <a:schemeClr val="accent1"/>
              </a:buClr>
            </a:pPr>
            <a:endParaRPr lang="en-US" sz="1600" dirty="0"/>
          </a:p>
        </p:txBody>
      </p:sp>
      <p:sp>
        <p:nvSpPr>
          <p:cNvPr id="5" name="Text Placeholder 4">
            <a:extLst>
              <a:ext uri="{FF2B5EF4-FFF2-40B4-BE49-F238E27FC236}">
                <a16:creationId xmlns:a16="http://schemas.microsoft.com/office/drawing/2014/main" id="{F0C24551-A524-00A5-148C-5D1F735ACD16}"/>
              </a:ext>
            </a:extLst>
          </p:cNvPr>
          <p:cNvSpPr>
            <a:spLocks noGrp="1"/>
          </p:cNvSpPr>
          <p:nvPr>
            <p:ph type="body" sz="quarter" idx="15"/>
          </p:nvPr>
        </p:nvSpPr>
        <p:spPr/>
        <p:txBody>
          <a:bodyPr/>
          <a:lstStyle/>
          <a:p>
            <a:r>
              <a:rPr lang="en-US" dirty="0"/>
              <a:t>Dax Kurbegov, MD, FASCO</a:t>
            </a:r>
          </a:p>
        </p:txBody>
      </p:sp>
      <p:grpSp>
        <p:nvGrpSpPr>
          <p:cNvPr id="12" name="Group 11">
            <a:extLst>
              <a:ext uri="{FF2B5EF4-FFF2-40B4-BE49-F238E27FC236}">
                <a16:creationId xmlns:a16="http://schemas.microsoft.com/office/drawing/2014/main" id="{1552DBDD-C3EF-2B40-375B-DC6C06776A67}"/>
              </a:ext>
            </a:extLst>
          </p:cNvPr>
          <p:cNvGrpSpPr/>
          <p:nvPr/>
        </p:nvGrpSpPr>
        <p:grpSpPr>
          <a:xfrm>
            <a:off x="5149204" y="1244906"/>
            <a:ext cx="6727898" cy="3814653"/>
            <a:chOff x="5072085" y="1145754"/>
            <a:chExt cx="6727898" cy="3814653"/>
          </a:xfrm>
        </p:grpSpPr>
        <p:pic>
          <p:nvPicPr>
            <p:cNvPr id="9" name="Picture 8">
              <a:extLst>
                <a:ext uri="{FF2B5EF4-FFF2-40B4-BE49-F238E27FC236}">
                  <a16:creationId xmlns:a16="http://schemas.microsoft.com/office/drawing/2014/main" id="{18BAB382-8245-FC84-DC24-CDA138034CD1}"/>
                </a:ext>
              </a:extLst>
            </p:cNvPr>
            <p:cNvPicPr>
              <a:picLocks noChangeAspect="1"/>
            </p:cNvPicPr>
            <p:nvPr/>
          </p:nvPicPr>
          <p:blipFill>
            <a:blip r:embed="rId6"/>
            <a:stretch>
              <a:fillRect/>
            </a:stretch>
          </p:blipFill>
          <p:spPr>
            <a:xfrm>
              <a:off x="5072085" y="1145754"/>
              <a:ext cx="6727898" cy="3814653"/>
            </a:xfrm>
            <a:prstGeom prst="rect">
              <a:avLst/>
            </a:prstGeom>
          </p:spPr>
        </p:pic>
        <p:pic>
          <p:nvPicPr>
            <p:cNvPr id="8" name="Picture 7">
              <a:extLst>
                <a:ext uri="{FF2B5EF4-FFF2-40B4-BE49-F238E27FC236}">
                  <a16:creationId xmlns:a16="http://schemas.microsoft.com/office/drawing/2014/main" id="{AEE5D633-E43D-6026-C29D-83EDF2731395}"/>
                </a:ext>
              </a:extLst>
            </p:cNvPr>
            <p:cNvPicPr>
              <a:picLocks noChangeAspect="1"/>
            </p:cNvPicPr>
            <p:nvPr/>
          </p:nvPicPr>
          <p:blipFill>
            <a:blip r:embed="rId7"/>
            <a:stretch>
              <a:fillRect/>
            </a:stretch>
          </p:blipFill>
          <p:spPr>
            <a:xfrm>
              <a:off x="5151381" y="4693185"/>
              <a:ext cx="963707" cy="230971"/>
            </a:xfrm>
            <a:prstGeom prst="rect">
              <a:avLst/>
            </a:prstGeom>
          </p:spPr>
        </p:pic>
        <p:pic>
          <p:nvPicPr>
            <p:cNvPr id="11" name="Picture 10">
              <a:extLst>
                <a:ext uri="{FF2B5EF4-FFF2-40B4-BE49-F238E27FC236}">
                  <a16:creationId xmlns:a16="http://schemas.microsoft.com/office/drawing/2014/main" id="{E85887AE-86B8-BA69-ACDC-A8CCEF96ACA2}"/>
                </a:ext>
              </a:extLst>
            </p:cNvPr>
            <p:cNvPicPr>
              <a:picLocks noChangeAspect="1"/>
            </p:cNvPicPr>
            <p:nvPr/>
          </p:nvPicPr>
          <p:blipFill>
            <a:blip r:embed="rId8"/>
            <a:stretch>
              <a:fillRect/>
            </a:stretch>
          </p:blipFill>
          <p:spPr>
            <a:xfrm>
              <a:off x="11141266" y="4043190"/>
              <a:ext cx="602773" cy="876760"/>
            </a:xfrm>
            <a:prstGeom prst="rect">
              <a:avLst/>
            </a:prstGeom>
          </p:spPr>
        </p:pic>
      </p:grpSp>
      <p:sp>
        <p:nvSpPr>
          <p:cNvPr id="13" name="TextBox 12">
            <a:extLst>
              <a:ext uri="{FF2B5EF4-FFF2-40B4-BE49-F238E27FC236}">
                <a16:creationId xmlns:a16="http://schemas.microsoft.com/office/drawing/2014/main" id="{CF62F377-7CC4-E0B2-1FA4-BBE09952F2AB}"/>
              </a:ext>
            </a:extLst>
          </p:cNvPr>
          <p:cNvSpPr txBox="1"/>
          <p:nvPr/>
        </p:nvSpPr>
        <p:spPr>
          <a:xfrm>
            <a:off x="5097516" y="5044966"/>
            <a:ext cx="6789684" cy="400110"/>
          </a:xfrm>
          <a:prstGeom prst="rect">
            <a:avLst/>
          </a:prstGeom>
          <a:noFill/>
        </p:spPr>
        <p:txBody>
          <a:bodyPr wrap="square" rtlCol="0">
            <a:spAutoFit/>
          </a:bodyPr>
          <a:lstStyle/>
          <a:p>
            <a:r>
              <a:rPr lang="en-US" sz="1000" b="1" dirty="0">
                <a:solidFill>
                  <a:schemeClr val="bg1"/>
                </a:solidFill>
              </a:rPr>
              <a:t>Color scale</a:t>
            </a:r>
            <a:r>
              <a:rPr lang="en-US" sz="1000" dirty="0">
                <a:solidFill>
                  <a:schemeClr val="bg1"/>
                </a:solidFill>
              </a:rPr>
              <a:t>: Number of blood collection kits collected per state ; </a:t>
            </a:r>
            <a:r>
              <a:rPr lang="en-US" sz="1000" b="1" dirty="0">
                <a:solidFill>
                  <a:schemeClr val="bg1"/>
                </a:solidFill>
              </a:rPr>
              <a:t>Circle size </a:t>
            </a:r>
            <a:r>
              <a:rPr lang="en-US" sz="1000" dirty="0">
                <a:solidFill>
                  <a:schemeClr val="bg1"/>
                </a:solidFill>
              </a:rPr>
              <a:t>: Number of blood collection kits collected per site </a:t>
            </a:r>
          </a:p>
        </p:txBody>
      </p:sp>
    </p:spTree>
    <p:extLst>
      <p:ext uri="{BB962C8B-B14F-4D97-AF65-F5344CB8AC3E}">
        <p14:creationId xmlns:p14="http://schemas.microsoft.com/office/powerpoint/2010/main" val="2096410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7C91F-F106-7954-49A8-7E875E0E30CE}"/>
            </a:ext>
          </a:extLst>
        </p:cNvPr>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3981FFA1-9598-D042-1F9E-F3B9163896D9}"/>
              </a:ext>
            </a:extLst>
          </p:cNvPr>
          <p:cNvGraphicFramePr>
            <a:graphicFrameLocks noChangeAspect="1"/>
          </p:cNvGraphicFramePr>
          <p:nvPr>
            <p:custDataLst>
              <p:tags r:id="rId1"/>
            </p:custDataLst>
            <p:extLst>
              <p:ext uri="{D42A27DB-BD31-4B8C-83A1-F6EECF244321}">
                <p14:modId xmlns:p14="http://schemas.microsoft.com/office/powerpoint/2010/main" val="180487782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13" name="think-cell data - do not delete" hidden="1">
                        <a:extLst>
                          <a:ext uri="{FF2B5EF4-FFF2-40B4-BE49-F238E27FC236}">
                            <a16:creationId xmlns:a16="http://schemas.microsoft.com/office/drawing/2014/main" id="{3981FFA1-9598-D042-1F9E-F3B9163896D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9B031C6-73BD-7890-B938-30B97480A0E2}"/>
              </a:ext>
            </a:extLst>
          </p:cNvPr>
          <p:cNvSpPr>
            <a:spLocks noGrp="1"/>
          </p:cNvSpPr>
          <p:nvPr>
            <p:ph type="title"/>
          </p:nvPr>
        </p:nvSpPr>
        <p:spPr/>
        <p:txBody>
          <a:bodyPr vert="horz">
            <a:normAutofit fontScale="90000"/>
          </a:bodyPr>
          <a:lstStyle/>
          <a:p>
            <a:r>
              <a:rPr lang="en-US" b="1"/>
              <a:t>What This Research Means for People with Obesity: A Blood Test to Help Detect Cancer Early</a:t>
            </a:r>
          </a:p>
        </p:txBody>
      </p:sp>
      <p:sp>
        <p:nvSpPr>
          <p:cNvPr id="3" name="Slide Number Placeholder 2">
            <a:extLst>
              <a:ext uri="{FF2B5EF4-FFF2-40B4-BE49-F238E27FC236}">
                <a16:creationId xmlns:a16="http://schemas.microsoft.com/office/drawing/2014/main" id="{C2032CA5-2377-55C3-7C85-44E2A11E8E12}"/>
              </a:ext>
            </a:extLst>
          </p:cNvPr>
          <p:cNvSpPr>
            <a:spLocks noGrp="1"/>
          </p:cNvSpPr>
          <p:nvPr>
            <p:ph type="sldNum" sz="quarter" idx="12"/>
          </p:nvPr>
        </p:nvSpPr>
        <p:spPr/>
        <p:txBody>
          <a:bodyPr/>
          <a:lstStyle/>
          <a:p>
            <a:fld id="{BE33F7A0-71F0-446B-9DE8-6D75BE64EE0F}" type="slidenum">
              <a:rPr lang="en-US" smtClean="0"/>
              <a:pPr/>
              <a:t>14</a:t>
            </a:fld>
            <a:endParaRPr lang="en-US"/>
          </a:p>
        </p:txBody>
      </p:sp>
      <p:sp>
        <p:nvSpPr>
          <p:cNvPr id="7" name="Text Placeholder 6">
            <a:extLst>
              <a:ext uri="{FF2B5EF4-FFF2-40B4-BE49-F238E27FC236}">
                <a16:creationId xmlns:a16="http://schemas.microsoft.com/office/drawing/2014/main" id="{ACEE084A-53AE-4A62-D3D3-6848E1D16EB6}"/>
              </a:ext>
            </a:extLst>
          </p:cNvPr>
          <p:cNvSpPr>
            <a:spLocks noGrp="1"/>
          </p:cNvSpPr>
          <p:nvPr>
            <p:ph type="body" sz="quarter" idx="15"/>
          </p:nvPr>
        </p:nvSpPr>
        <p:spPr/>
        <p:txBody>
          <a:bodyPr/>
          <a:lstStyle/>
          <a:p>
            <a:r>
              <a:rPr lang="en-US"/>
              <a:t>Dax </a:t>
            </a:r>
            <a:r>
              <a:rPr lang="en-US" err="1"/>
              <a:t>Kurbegov</a:t>
            </a:r>
            <a:r>
              <a:rPr lang="en-US"/>
              <a:t>, MD, FASCO</a:t>
            </a:r>
          </a:p>
        </p:txBody>
      </p:sp>
      <p:sp>
        <p:nvSpPr>
          <p:cNvPr id="6" name="TextBox 5">
            <a:extLst>
              <a:ext uri="{FF2B5EF4-FFF2-40B4-BE49-F238E27FC236}">
                <a16:creationId xmlns:a16="http://schemas.microsoft.com/office/drawing/2014/main" id="{CB4C748A-89E4-462F-489C-0C704870703F}"/>
              </a:ext>
            </a:extLst>
          </p:cNvPr>
          <p:cNvSpPr txBox="1"/>
          <p:nvPr/>
        </p:nvSpPr>
        <p:spPr>
          <a:xfrm>
            <a:off x="599661" y="1695494"/>
            <a:ext cx="11367052" cy="1908215"/>
          </a:xfrm>
          <a:prstGeom prst="rect">
            <a:avLst/>
          </a:prstGeom>
          <a:noFill/>
        </p:spPr>
        <p:txBody>
          <a:bodyPr wrap="square" lIns="91440" tIns="45720" rIns="91440" bIns="45720" anchor="t">
            <a:spAutoFit/>
          </a:bodyPr>
          <a:lstStyle/>
          <a:p>
            <a:r>
              <a:rPr lang="en-US" sz="2800" b="1">
                <a:solidFill>
                  <a:srgbClr val="59CBE8"/>
                </a:solidFill>
              </a:rPr>
              <a:t>What did this research tell us? </a:t>
            </a:r>
          </a:p>
          <a:p>
            <a:r>
              <a:rPr lang="en-US">
                <a:solidFill>
                  <a:schemeClr val="bg1"/>
                </a:solidFill>
              </a:rPr>
              <a:t>This study evaluated a new blood test that can help detect many types of cancer early in people with obesity. The test looks for specific patterns in cell-free DNA (called DNA methylation) that may signal the presence of cancer. The test detected several types of cancer – some with no current screening options – with high accuracy and a low rate of false positives. This may help guide earlier diagnosis and inform decisions on follow-up care in people at increased risk of cancer.</a:t>
            </a:r>
            <a:endParaRPr lang="en-US">
              <a:solidFill>
                <a:schemeClr val="bg1"/>
              </a:solidFill>
              <a:cs typeface="Arial"/>
            </a:endParaRPr>
          </a:p>
        </p:txBody>
      </p:sp>
      <p:sp>
        <p:nvSpPr>
          <p:cNvPr id="10" name="TextBox 9">
            <a:extLst>
              <a:ext uri="{FF2B5EF4-FFF2-40B4-BE49-F238E27FC236}">
                <a16:creationId xmlns:a16="http://schemas.microsoft.com/office/drawing/2014/main" id="{50F01E33-6B82-64F7-2916-A5549CA23DAF}"/>
              </a:ext>
            </a:extLst>
          </p:cNvPr>
          <p:cNvSpPr txBox="1"/>
          <p:nvPr/>
        </p:nvSpPr>
        <p:spPr>
          <a:xfrm>
            <a:off x="599661" y="3540026"/>
            <a:ext cx="11367052" cy="1077218"/>
          </a:xfrm>
          <a:prstGeom prst="rect">
            <a:avLst/>
          </a:prstGeom>
          <a:noFill/>
        </p:spPr>
        <p:txBody>
          <a:bodyPr wrap="square">
            <a:spAutoFit/>
          </a:bodyPr>
          <a:lstStyle/>
          <a:p>
            <a:r>
              <a:rPr lang="en-US" sz="2800" b="1">
                <a:solidFill>
                  <a:srgbClr val="59CBE8"/>
                </a:solidFill>
              </a:rPr>
              <a:t>Who does this research impact?</a:t>
            </a:r>
            <a:br>
              <a:rPr lang="en-US" sz="2800" b="1">
                <a:solidFill>
                  <a:srgbClr val="59CBE8"/>
                </a:solidFill>
              </a:rPr>
            </a:br>
            <a:r>
              <a:rPr lang="en-US">
                <a:solidFill>
                  <a:schemeClr val="bg1"/>
                </a:solidFill>
              </a:rPr>
              <a:t>This research is relevant for adults with obesity, a group at higher risk for multiple cancers. It may also inform healthcare providers looking for more accessible tools to support early cancer detection in this population.</a:t>
            </a:r>
          </a:p>
        </p:txBody>
      </p:sp>
      <p:sp>
        <p:nvSpPr>
          <p:cNvPr id="11" name="TextBox 10">
            <a:extLst>
              <a:ext uri="{FF2B5EF4-FFF2-40B4-BE49-F238E27FC236}">
                <a16:creationId xmlns:a16="http://schemas.microsoft.com/office/drawing/2014/main" id="{AA25825D-2C0E-D275-FCFC-54B7A66853A9}"/>
              </a:ext>
            </a:extLst>
          </p:cNvPr>
          <p:cNvSpPr txBox="1"/>
          <p:nvPr/>
        </p:nvSpPr>
        <p:spPr>
          <a:xfrm>
            <a:off x="599661" y="4668945"/>
            <a:ext cx="11367052" cy="1354217"/>
          </a:xfrm>
          <a:prstGeom prst="rect">
            <a:avLst/>
          </a:prstGeom>
          <a:noFill/>
        </p:spPr>
        <p:txBody>
          <a:bodyPr wrap="square" lIns="91440" tIns="45720" rIns="91440" bIns="45720" anchor="t">
            <a:spAutoFit/>
          </a:bodyPr>
          <a:lstStyle/>
          <a:p>
            <a:r>
              <a:rPr lang="en-US" sz="2800" b="1">
                <a:solidFill>
                  <a:srgbClr val="59CBE8"/>
                </a:solidFill>
              </a:rPr>
              <a:t>What does this mean for patients right now?</a:t>
            </a:r>
            <a:br>
              <a:rPr lang="en-US" sz="2800" b="1"/>
            </a:br>
            <a:r>
              <a:rPr lang="en-US">
                <a:solidFill>
                  <a:schemeClr val="bg1"/>
                </a:solidFill>
              </a:rPr>
              <a:t>The test is under evaluation and not yet approved for clinical use. These findings suggest that, with further research, this type of blood test could support earlier cancer detection in individuals with obesity – potentially improving outcomes by enabling earlier intervention and informing decisions of follow-up care.</a:t>
            </a:r>
          </a:p>
        </p:txBody>
      </p:sp>
    </p:spTree>
    <p:extLst>
      <p:ext uri="{BB962C8B-B14F-4D97-AF65-F5344CB8AC3E}">
        <p14:creationId xmlns:p14="http://schemas.microsoft.com/office/powerpoint/2010/main" val="534160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7E3CE-BC76-1FAF-40A7-C939C3BA1FF7}"/>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1D049EA-B896-B08A-7525-54B4650D3147}"/>
              </a:ext>
            </a:extLst>
          </p:cNvPr>
          <p:cNvGraphicFramePr>
            <a:graphicFrameLocks noChangeAspect="1"/>
          </p:cNvGraphicFramePr>
          <p:nvPr>
            <p:custDataLst>
              <p:tags r:id="rId1"/>
            </p:custDataLst>
            <p:extLst>
              <p:ext uri="{D42A27DB-BD31-4B8C-83A1-F6EECF244321}">
                <p14:modId xmlns:p14="http://schemas.microsoft.com/office/powerpoint/2010/main" val="341688250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think-cell data - do not delete" hidden="1">
                        <a:extLst>
                          <a:ext uri="{FF2B5EF4-FFF2-40B4-BE49-F238E27FC236}">
                            <a16:creationId xmlns:a16="http://schemas.microsoft.com/office/drawing/2014/main" id="{D1D049EA-B896-B08A-7525-54B4650D3147}"/>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5097AEF-7C79-80DA-DBDA-739317252BB2}"/>
              </a:ext>
            </a:extLst>
          </p:cNvPr>
          <p:cNvSpPr>
            <a:spLocks noGrp="1"/>
          </p:cNvSpPr>
          <p:nvPr>
            <p:ph type="title"/>
          </p:nvPr>
        </p:nvSpPr>
        <p:spPr/>
        <p:txBody>
          <a:bodyPr vert="horz"/>
          <a:lstStyle/>
          <a:p>
            <a:r>
              <a:rPr lang="en-US"/>
              <a:t>Key Points</a:t>
            </a:r>
          </a:p>
        </p:txBody>
      </p:sp>
      <p:sp>
        <p:nvSpPr>
          <p:cNvPr id="3" name="Slide Number Placeholder 2">
            <a:extLst>
              <a:ext uri="{FF2B5EF4-FFF2-40B4-BE49-F238E27FC236}">
                <a16:creationId xmlns:a16="http://schemas.microsoft.com/office/drawing/2014/main" id="{8D990B56-5F79-AF60-FA10-A19B75E8C578}"/>
              </a:ext>
            </a:extLst>
          </p:cNvPr>
          <p:cNvSpPr>
            <a:spLocks noGrp="1"/>
          </p:cNvSpPr>
          <p:nvPr>
            <p:ph type="sldNum" sz="quarter" idx="12"/>
          </p:nvPr>
        </p:nvSpPr>
        <p:spPr/>
        <p:txBody>
          <a:bodyPr/>
          <a:lstStyle/>
          <a:p>
            <a:fld id="{BE33F7A0-71F0-446B-9DE8-6D75BE64EE0F}" type="slidenum">
              <a:rPr lang="en-US" smtClean="0"/>
              <a:pPr/>
              <a:t>2</a:t>
            </a:fld>
            <a:endParaRPr lang="en-US"/>
          </a:p>
        </p:txBody>
      </p:sp>
      <p:sp>
        <p:nvSpPr>
          <p:cNvPr id="4" name="Content Placeholder 3">
            <a:extLst>
              <a:ext uri="{FF2B5EF4-FFF2-40B4-BE49-F238E27FC236}">
                <a16:creationId xmlns:a16="http://schemas.microsoft.com/office/drawing/2014/main" id="{92B047AC-98AD-2D90-0A49-B025004D5A0D}"/>
              </a:ext>
            </a:extLst>
          </p:cNvPr>
          <p:cNvSpPr>
            <a:spLocks noGrp="1"/>
          </p:cNvSpPr>
          <p:nvPr>
            <p:ph sz="quarter" idx="13"/>
          </p:nvPr>
        </p:nvSpPr>
        <p:spPr>
          <a:xfrm>
            <a:off x="640080" y="1641599"/>
            <a:ext cx="10972800" cy="4023360"/>
          </a:xfrm>
        </p:spPr>
        <p:txBody>
          <a:bodyPr vert="horz" lIns="91440" tIns="45720" rIns="91440" bIns="45720" rtlCol="0" anchor="t">
            <a:normAutofit/>
          </a:bodyPr>
          <a:lstStyle/>
          <a:p>
            <a:pPr marL="304800" lvl="1" indent="-304800">
              <a:lnSpc>
                <a:spcPct val="120000"/>
              </a:lnSpc>
              <a:buClr>
                <a:schemeClr val="accent1"/>
              </a:buClr>
              <a:buSzPct val="100000"/>
              <a:buFont typeface="Wingdings" pitchFamily="2" charset="2"/>
              <a:buChar char="§"/>
            </a:pPr>
            <a:r>
              <a:rPr lang="en-US" sz="2200" dirty="0">
                <a:latin typeface="Arial"/>
                <a:cs typeface="Arial"/>
              </a:rPr>
              <a:t>Multi-cancer early detection (MCED) testing represents an opportunity to address a critical screening gap in individuals with obesity</a:t>
            </a:r>
          </a:p>
          <a:p>
            <a:pPr marL="304800" lvl="1" indent="-304800">
              <a:lnSpc>
                <a:spcPct val="120000"/>
              </a:lnSpc>
              <a:buClr>
                <a:schemeClr val="accent1"/>
              </a:buClr>
              <a:buSzPct val="100000"/>
              <a:buFont typeface="Wingdings" pitchFamily="2" charset="2"/>
              <a:buChar char="§"/>
            </a:pPr>
            <a:endParaRPr lang="en-US" sz="2200" dirty="0"/>
          </a:p>
          <a:p>
            <a:pPr marL="304800" lvl="1" indent="-304800">
              <a:lnSpc>
                <a:spcPct val="120000"/>
              </a:lnSpc>
              <a:buClr>
                <a:schemeClr val="accent1"/>
              </a:buClr>
              <a:buSzPct val="100000"/>
            </a:pPr>
            <a:r>
              <a:rPr lang="en-US" sz="2200" dirty="0">
                <a:latin typeface="Arial"/>
                <a:cs typeface="Arial"/>
              </a:rPr>
              <a:t>A reflex blood-based MCED test demonstrated clinically meaningful per-cancer PPV and early-stage sensitivity for multiple cancers without screening programs in the general population</a:t>
            </a:r>
          </a:p>
          <a:p>
            <a:pPr marL="304800" lvl="1" indent="-304800">
              <a:lnSpc>
                <a:spcPct val="120000"/>
              </a:lnSpc>
              <a:buClr>
                <a:schemeClr val="accent1"/>
              </a:buClr>
              <a:buSzPct val="100000"/>
              <a:buFont typeface="Wingdings" pitchFamily="2" charset="2"/>
              <a:buChar char="§"/>
            </a:pPr>
            <a:endParaRPr lang="en-US" sz="2200" dirty="0"/>
          </a:p>
          <a:p>
            <a:pPr marL="304800" lvl="1" indent="-304800">
              <a:lnSpc>
                <a:spcPct val="120000"/>
              </a:lnSpc>
              <a:buClr>
                <a:schemeClr val="accent1"/>
              </a:buClr>
              <a:buSzPct val="100000"/>
              <a:buFont typeface="Wingdings" pitchFamily="2" charset="2"/>
              <a:buChar char="§"/>
            </a:pPr>
            <a:r>
              <a:rPr lang="en-US" sz="2200" dirty="0">
                <a:latin typeface="Arial"/>
                <a:cs typeface="Arial"/>
              </a:rPr>
              <a:t>Results warrant prospective validation to assess the test’s clinical validity and utility in early-stage cancer detection in this high-risk population. </a:t>
            </a:r>
          </a:p>
          <a:p>
            <a:pPr marL="0" indent="0">
              <a:buNone/>
            </a:pPr>
            <a:endParaRPr lang="en-US" u="sng" dirty="0">
              <a:solidFill>
                <a:srgbClr val="59CBE8"/>
              </a:solidFill>
            </a:endParaRPr>
          </a:p>
        </p:txBody>
      </p:sp>
      <p:sp>
        <p:nvSpPr>
          <p:cNvPr id="5" name="Text Placeholder 4">
            <a:extLst>
              <a:ext uri="{FF2B5EF4-FFF2-40B4-BE49-F238E27FC236}">
                <a16:creationId xmlns:a16="http://schemas.microsoft.com/office/drawing/2014/main" id="{DB140DE8-410A-CC1C-5171-E951C239101B}"/>
              </a:ext>
            </a:extLst>
          </p:cNvPr>
          <p:cNvSpPr>
            <a:spLocks noGrp="1"/>
          </p:cNvSpPr>
          <p:nvPr>
            <p:ph type="body" sz="quarter" idx="15"/>
          </p:nvPr>
        </p:nvSpPr>
        <p:spPr/>
        <p:txBody>
          <a:bodyPr/>
          <a:lstStyle/>
          <a:p>
            <a:r>
              <a:rPr lang="en-US"/>
              <a:t>Dax Kurbegov, MD, FASCO</a:t>
            </a:r>
          </a:p>
        </p:txBody>
      </p:sp>
    </p:spTree>
    <p:extLst>
      <p:ext uri="{BB962C8B-B14F-4D97-AF65-F5344CB8AC3E}">
        <p14:creationId xmlns:p14="http://schemas.microsoft.com/office/powerpoint/2010/main" val="1358244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5B355-5128-26C2-6715-BB3091DEE19B}"/>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9E2AAD6A-A575-5F23-9672-7C4CD9FC73A9}"/>
              </a:ext>
            </a:extLst>
          </p:cNvPr>
          <p:cNvGraphicFramePr>
            <a:graphicFrameLocks noChangeAspect="1"/>
          </p:cNvGraphicFramePr>
          <p:nvPr>
            <p:custDataLst>
              <p:tags r:id="rId1"/>
            </p:custDataLst>
            <p:extLst>
              <p:ext uri="{D42A27DB-BD31-4B8C-83A1-F6EECF244321}">
                <p14:modId xmlns:p14="http://schemas.microsoft.com/office/powerpoint/2010/main" val="345069073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think-cell data - do not delete" hidden="1">
                        <a:extLst>
                          <a:ext uri="{FF2B5EF4-FFF2-40B4-BE49-F238E27FC236}">
                            <a16:creationId xmlns:a16="http://schemas.microsoft.com/office/drawing/2014/main" id="{9E2AAD6A-A575-5F23-9672-7C4CD9FC73A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360B8FF-9B91-7D9E-735E-2CE74D5AAD5B}"/>
              </a:ext>
            </a:extLst>
          </p:cNvPr>
          <p:cNvSpPr>
            <a:spLocks noGrp="1"/>
          </p:cNvSpPr>
          <p:nvPr>
            <p:ph type="title"/>
          </p:nvPr>
        </p:nvSpPr>
        <p:spPr/>
        <p:txBody>
          <a:bodyPr vert="horz"/>
          <a:lstStyle/>
          <a:p>
            <a:r>
              <a:rPr lang="en-US"/>
              <a:t>Background</a:t>
            </a:r>
          </a:p>
        </p:txBody>
      </p:sp>
      <p:sp>
        <p:nvSpPr>
          <p:cNvPr id="3" name="Slide Number Placeholder 2">
            <a:extLst>
              <a:ext uri="{FF2B5EF4-FFF2-40B4-BE49-F238E27FC236}">
                <a16:creationId xmlns:a16="http://schemas.microsoft.com/office/drawing/2014/main" id="{488A861A-DB67-74DA-9D56-08BFE419B853}"/>
              </a:ext>
            </a:extLst>
          </p:cNvPr>
          <p:cNvSpPr>
            <a:spLocks noGrp="1"/>
          </p:cNvSpPr>
          <p:nvPr>
            <p:ph type="sldNum" sz="quarter" idx="12"/>
          </p:nvPr>
        </p:nvSpPr>
        <p:spPr/>
        <p:txBody>
          <a:bodyPr/>
          <a:lstStyle/>
          <a:p>
            <a:fld id="{BE33F7A0-71F0-446B-9DE8-6D75BE64EE0F}" type="slidenum">
              <a:rPr lang="en-US" smtClean="0"/>
              <a:pPr/>
              <a:t>3</a:t>
            </a:fld>
            <a:endParaRPr lang="en-US"/>
          </a:p>
        </p:txBody>
      </p:sp>
      <p:sp>
        <p:nvSpPr>
          <p:cNvPr id="4" name="Content Placeholder 3">
            <a:extLst>
              <a:ext uri="{FF2B5EF4-FFF2-40B4-BE49-F238E27FC236}">
                <a16:creationId xmlns:a16="http://schemas.microsoft.com/office/drawing/2014/main" id="{F30A1607-6C05-7979-3523-41736AE8636B}"/>
              </a:ext>
            </a:extLst>
          </p:cNvPr>
          <p:cNvSpPr>
            <a:spLocks noGrp="1"/>
          </p:cNvSpPr>
          <p:nvPr>
            <p:ph sz="quarter" idx="13"/>
          </p:nvPr>
        </p:nvSpPr>
        <p:spPr>
          <a:xfrm>
            <a:off x="640080" y="1577661"/>
            <a:ext cx="10972800" cy="4023360"/>
          </a:xfrm>
        </p:spPr>
        <p:txBody>
          <a:bodyPr>
            <a:normAutofit lnSpcReduction="10000"/>
          </a:bodyPr>
          <a:lstStyle/>
          <a:p>
            <a:pPr marL="254000" lvl="1" indent="-254000">
              <a:lnSpc>
                <a:spcPct val="110000"/>
              </a:lnSpc>
              <a:spcBef>
                <a:spcPts val="2300"/>
              </a:spcBef>
              <a:buClr>
                <a:schemeClr val="accent1"/>
              </a:buClr>
              <a:buSzPct val="100000"/>
            </a:pPr>
            <a:r>
              <a:rPr lang="en-US" sz="2000" dirty="0"/>
              <a:t>Obesity now affects </a:t>
            </a:r>
            <a:r>
              <a:rPr lang="en-US" sz="2000" b="1" dirty="0">
                <a:solidFill>
                  <a:srgbClr val="59CBE8"/>
                </a:solidFill>
              </a:rPr>
              <a:t>~ 40% of adults in the United States</a:t>
            </a:r>
            <a:r>
              <a:rPr lang="en-US" sz="2000" dirty="0"/>
              <a:t>, and is a major risk factor for numerous conditions</a:t>
            </a:r>
            <a:r>
              <a:rPr lang="en-US" sz="2000" baseline="30000" dirty="0"/>
              <a:t>1</a:t>
            </a:r>
            <a:endParaRPr lang="en-US" sz="2000" dirty="0"/>
          </a:p>
          <a:p>
            <a:pPr marL="254000" lvl="1" indent="-254000">
              <a:lnSpc>
                <a:spcPct val="110000"/>
              </a:lnSpc>
              <a:spcBef>
                <a:spcPts val="2300"/>
              </a:spcBef>
              <a:buClr>
                <a:schemeClr val="accent1"/>
              </a:buClr>
              <a:buSzPct val="100000"/>
              <a:buFont typeface="Wingdings" pitchFamily="2" charset="2"/>
              <a:buChar char="§"/>
            </a:pPr>
            <a:r>
              <a:rPr lang="en-US" sz="2000" dirty="0"/>
              <a:t>Obesity contributes to </a:t>
            </a:r>
            <a:r>
              <a:rPr lang="en-US" sz="2000" b="1" dirty="0">
                <a:solidFill>
                  <a:srgbClr val="59CBE8"/>
                </a:solidFill>
              </a:rPr>
              <a:t>~84,000 new cancer cases</a:t>
            </a:r>
            <a:r>
              <a:rPr lang="en-US" sz="2000" dirty="0">
                <a:solidFill>
                  <a:srgbClr val="59CBE8"/>
                </a:solidFill>
              </a:rPr>
              <a:t> </a:t>
            </a:r>
            <a:r>
              <a:rPr lang="en-US" sz="2000" dirty="0"/>
              <a:t>in the U.S. annually</a:t>
            </a:r>
            <a:r>
              <a:rPr lang="en-US" sz="1600" dirty="0">
                <a:solidFill>
                  <a:schemeClr val="bg1"/>
                </a:solidFill>
              </a:rPr>
              <a:t> – </a:t>
            </a:r>
            <a:r>
              <a:rPr lang="en-US" sz="2000" b="1" dirty="0">
                <a:solidFill>
                  <a:srgbClr val="59CBE8"/>
                </a:solidFill>
              </a:rPr>
              <a:t>second only to tobacco</a:t>
            </a:r>
            <a:r>
              <a:rPr lang="en-US" sz="2000" dirty="0"/>
              <a:t> as a preventable cause</a:t>
            </a:r>
            <a:r>
              <a:rPr lang="en-US" sz="2000" baseline="30000" dirty="0"/>
              <a:t>1,2</a:t>
            </a:r>
            <a:endParaRPr lang="en-US" sz="2000" dirty="0"/>
          </a:p>
          <a:p>
            <a:pPr marL="254000" lvl="1" indent="-254000">
              <a:lnSpc>
                <a:spcPct val="110000"/>
              </a:lnSpc>
              <a:spcBef>
                <a:spcPts val="2300"/>
              </a:spcBef>
              <a:buClr>
                <a:schemeClr val="accent1"/>
              </a:buClr>
              <a:buSzPct val="100000"/>
              <a:buFont typeface="Wingdings" pitchFamily="2" charset="2"/>
              <a:buChar char="§"/>
            </a:pPr>
            <a:r>
              <a:rPr lang="en-US" sz="2000" dirty="0"/>
              <a:t>Excess body weight is implicated in </a:t>
            </a:r>
            <a:r>
              <a:rPr lang="en-US" sz="2000" b="1" dirty="0">
                <a:solidFill>
                  <a:srgbClr val="59CBE8"/>
                </a:solidFill>
              </a:rPr>
              <a:t>15–20% of cancer-related mortality</a:t>
            </a:r>
            <a:r>
              <a:rPr lang="en-US" sz="2000" baseline="30000" dirty="0"/>
              <a:t>3</a:t>
            </a:r>
            <a:endParaRPr lang="en-US" sz="2000" dirty="0"/>
          </a:p>
          <a:p>
            <a:pPr marL="254000" lvl="1" indent="-254000">
              <a:lnSpc>
                <a:spcPct val="110000"/>
              </a:lnSpc>
              <a:spcBef>
                <a:spcPts val="2300"/>
              </a:spcBef>
              <a:buClr>
                <a:schemeClr val="accent1"/>
              </a:buClr>
              <a:buSzPct val="100000"/>
              <a:buFont typeface="Wingdings" pitchFamily="2" charset="2"/>
              <a:buChar char="§"/>
            </a:pPr>
            <a:r>
              <a:rPr lang="en-US" sz="2000" b="1" dirty="0">
                <a:solidFill>
                  <a:srgbClr val="59CBE8"/>
                </a:solidFill>
              </a:rPr>
              <a:t>13 obesity-associated cancers</a:t>
            </a:r>
            <a:r>
              <a:rPr lang="en-US" sz="2000" dirty="0">
                <a:solidFill>
                  <a:srgbClr val="59CBE8"/>
                </a:solidFill>
              </a:rPr>
              <a:t> </a:t>
            </a:r>
            <a:r>
              <a:rPr lang="en-US" sz="2000" dirty="0"/>
              <a:t>represent </a:t>
            </a:r>
            <a:r>
              <a:rPr lang="en-US" sz="2000" b="1" dirty="0">
                <a:solidFill>
                  <a:srgbClr val="59CBE8"/>
                </a:solidFill>
              </a:rPr>
              <a:t>~40% of all U.S. cancer diagnoses</a:t>
            </a:r>
            <a:r>
              <a:rPr lang="en-US" sz="2000" dirty="0"/>
              <a:t>, most without screening programs</a:t>
            </a:r>
            <a:r>
              <a:rPr lang="en-US" sz="2000" baseline="30000" dirty="0"/>
              <a:t>4</a:t>
            </a:r>
            <a:endParaRPr lang="en-US" sz="2000" dirty="0"/>
          </a:p>
          <a:p>
            <a:pPr marL="254000" lvl="1" indent="-254000">
              <a:lnSpc>
                <a:spcPct val="110000"/>
              </a:lnSpc>
              <a:spcBef>
                <a:spcPts val="2300"/>
              </a:spcBef>
              <a:buClr>
                <a:schemeClr val="accent1"/>
              </a:buClr>
              <a:buSzPct val="100000"/>
              <a:buFont typeface="Wingdings" pitchFamily="2" charset="2"/>
              <a:buChar char="§"/>
            </a:pPr>
            <a:r>
              <a:rPr lang="en-US" sz="2000" dirty="0"/>
              <a:t>Rising incidence among younger adults underscores the urgent </a:t>
            </a:r>
            <a:r>
              <a:rPr lang="en-US" sz="2000" b="1" dirty="0">
                <a:solidFill>
                  <a:srgbClr val="59CBE8"/>
                </a:solidFill>
              </a:rPr>
              <a:t>need for expanded early detection strategies</a:t>
            </a:r>
            <a:r>
              <a:rPr lang="en-US" sz="2000" baseline="30000" dirty="0"/>
              <a:t>2</a:t>
            </a:r>
          </a:p>
        </p:txBody>
      </p:sp>
      <p:sp>
        <p:nvSpPr>
          <p:cNvPr id="5" name="Text Placeholder 4">
            <a:extLst>
              <a:ext uri="{FF2B5EF4-FFF2-40B4-BE49-F238E27FC236}">
                <a16:creationId xmlns:a16="http://schemas.microsoft.com/office/drawing/2014/main" id="{87B160E1-19C6-2DD5-9521-E73D31A231D9}"/>
              </a:ext>
            </a:extLst>
          </p:cNvPr>
          <p:cNvSpPr>
            <a:spLocks noGrp="1"/>
          </p:cNvSpPr>
          <p:nvPr>
            <p:ph type="body" sz="quarter" idx="15"/>
          </p:nvPr>
        </p:nvSpPr>
        <p:spPr/>
        <p:txBody>
          <a:bodyPr/>
          <a:lstStyle/>
          <a:p>
            <a:r>
              <a:rPr lang="en-US"/>
              <a:t>Dax Kurbegov, MD, FASCO</a:t>
            </a:r>
          </a:p>
        </p:txBody>
      </p:sp>
      <p:sp>
        <p:nvSpPr>
          <p:cNvPr id="6" name="TextBox 5">
            <a:extLst>
              <a:ext uri="{FF2B5EF4-FFF2-40B4-BE49-F238E27FC236}">
                <a16:creationId xmlns:a16="http://schemas.microsoft.com/office/drawing/2014/main" id="{ECE1DF8E-751E-ADF6-A27F-B6C910155BF9}"/>
              </a:ext>
            </a:extLst>
          </p:cNvPr>
          <p:cNvSpPr txBox="1"/>
          <p:nvPr/>
        </p:nvSpPr>
        <p:spPr>
          <a:xfrm>
            <a:off x="6574664" y="6263184"/>
            <a:ext cx="3741313" cy="538609"/>
          </a:xfrm>
          <a:prstGeom prst="rect">
            <a:avLst/>
          </a:prstGeom>
          <a:noFill/>
        </p:spPr>
        <p:txBody>
          <a:bodyPr wrap="square" rtlCol="0">
            <a:spAutoFit/>
          </a:bodyPr>
          <a:lstStyle/>
          <a:p>
            <a:r>
              <a:rPr lang="en-US" sz="700" b="1">
                <a:solidFill>
                  <a:schemeClr val="bg2">
                    <a:lumMod val="75000"/>
                  </a:schemeClr>
                </a:solidFill>
                <a:latin typeface="Arial" panose="020B0604020202020204" pitchFamily="34" charset="0"/>
                <a:cs typeface="Arial" panose="020B0604020202020204" pitchFamily="34" charset="0"/>
              </a:rPr>
              <a:t>1</a:t>
            </a:r>
            <a:r>
              <a:rPr lang="en-US" sz="700">
                <a:solidFill>
                  <a:schemeClr val="bg2">
                    <a:lumMod val="75000"/>
                  </a:schemeClr>
                </a:solidFill>
                <a:latin typeface="Arial" panose="020B0604020202020204" pitchFamily="34" charset="0"/>
                <a:cs typeface="Arial" panose="020B0604020202020204" pitchFamily="34" charset="0"/>
              </a:rPr>
              <a:t>.Obesity and severe obesity prevalence in adults: United States, August 2021–August 2023. NCHS Data Brief 2024  </a:t>
            </a:r>
            <a:r>
              <a:rPr lang="en-US" sz="700" b="1" i="0">
                <a:solidFill>
                  <a:schemeClr val="bg2">
                    <a:lumMod val="75000"/>
                  </a:schemeClr>
                </a:solidFill>
                <a:effectLst/>
                <a:latin typeface="Arial" panose="020B0604020202020204" pitchFamily="34" charset="0"/>
                <a:cs typeface="Arial" panose="020B0604020202020204" pitchFamily="34" charset="0"/>
              </a:rPr>
              <a:t>2. </a:t>
            </a:r>
            <a:r>
              <a:rPr lang="en-US" sz="700" b="0" i="0">
                <a:solidFill>
                  <a:schemeClr val="bg2">
                    <a:lumMod val="75000"/>
                  </a:schemeClr>
                </a:solidFill>
                <a:effectLst/>
                <a:latin typeface="Arial" panose="020B0604020202020204" pitchFamily="34" charset="0"/>
                <a:cs typeface="Arial" panose="020B0604020202020204" pitchFamily="34" charset="0"/>
              </a:rPr>
              <a:t>AACR Cancer Progress Report 2024 </a:t>
            </a:r>
            <a:r>
              <a:rPr lang="en-US" sz="700" b="1">
                <a:solidFill>
                  <a:schemeClr val="bg2">
                    <a:lumMod val="75000"/>
                  </a:schemeClr>
                </a:solidFill>
                <a:latin typeface="Arial" panose="020B0604020202020204" pitchFamily="34" charset="0"/>
                <a:cs typeface="Arial" panose="020B0604020202020204" pitchFamily="34" charset="0"/>
              </a:rPr>
              <a:t>3</a:t>
            </a:r>
            <a:r>
              <a:rPr lang="en-US" sz="700" b="1" i="0">
                <a:solidFill>
                  <a:schemeClr val="bg2">
                    <a:lumMod val="75000"/>
                  </a:schemeClr>
                </a:solidFill>
                <a:effectLst/>
                <a:latin typeface="Arial" panose="020B0604020202020204" pitchFamily="34" charset="0"/>
                <a:cs typeface="Arial" panose="020B0604020202020204" pitchFamily="34" charset="0"/>
              </a:rPr>
              <a:t>. </a:t>
            </a:r>
            <a:r>
              <a:rPr lang="en-US" sz="700" b="0" i="0">
                <a:solidFill>
                  <a:schemeClr val="bg2">
                    <a:lumMod val="75000"/>
                  </a:schemeClr>
                </a:solidFill>
                <a:effectLst/>
                <a:latin typeface="Arial" panose="020B0604020202020204" pitchFamily="34" charset="0"/>
                <a:cs typeface="Arial" panose="020B0604020202020204" pitchFamily="34" charset="0"/>
              </a:rPr>
              <a:t>American Society of Clinical Oncology position statement on obesity and cancer. J Clin Oncol. 2014</a:t>
            </a:r>
            <a:endParaRPr lang="en-US" sz="700">
              <a:solidFill>
                <a:schemeClr val="bg2">
                  <a:lumMod val="75000"/>
                </a:schemeClr>
              </a:solidFill>
              <a:latin typeface="Arial" panose="020B0604020202020204" pitchFamily="34" charset="0"/>
              <a:cs typeface="Arial" panose="020B0604020202020204" pitchFamily="34" charset="0"/>
            </a:endParaRPr>
          </a:p>
          <a:p>
            <a:r>
              <a:rPr lang="en-US" sz="700" b="1">
                <a:solidFill>
                  <a:schemeClr val="bg2">
                    <a:lumMod val="75000"/>
                  </a:schemeClr>
                </a:solidFill>
              </a:rPr>
              <a:t>4. </a:t>
            </a:r>
            <a:r>
              <a:rPr lang="en-US" sz="700">
                <a:solidFill>
                  <a:schemeClr val="bg2">
                    <a:lumMod val="75000"/>
                  </a:schemeClr>
                </a:solidFill>
              </a:rPr>
              <a:t>National Cancer Institute. </a:t>
            </a:r>
            <a:r>
              <a:rPr lang="en-US" sz="700" i="1">
                <a:solidFill>
                  <a:schemeClr val="bg2">
                    <a:lumMod val="75000"/>
                  </a:schemeClr>
                </a:solidFill>
              </a:rPr>
              <a:t>Obesity and Cancer Fact Sheet.</a:t>
            </a:r>
            <a:r>
              <a:rPr lang="en-US" sz="700">
                <a:solidFill>
                  <a:schemeClr val="bg2">
                    <a:lumMod val="75000"/>
                  </a:schemeClr>
                </a:solidFill>
              </a:rPr>
              <a:t> Updated 2022</a:t>
            </a:r>
            <a:r>
              <a:rPr lang="en-US" sz="800">
                <a:solidFill>
                  <a:schemeClr val="bg2">
                    <a:lumMod val="75000"/>
                  </a:schemeClr>
                </a:solidFill>
              </a:rPr>
              <a:t>.</a:t>
            </a:r>
            <a:endParaRPr lang="en-US" sz="800">
              <a:solidFill>
                <a:schemeClr val="bg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3188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7DE6DA1-31DA-0B6E-054B-80B37364F1AA}"/>
              </a:ext>
            </a:extLst>
          </p:cNvPr>
          <p:cNvGraphicFramePr>
            <a:graphicFrameLocks noChangeAspect="1"/>
          </p:cNvGraphicFramePr>
          <p:nvPr>
            <p:custDataLst>
              <p:tags r:id="rId1"/>
            </p:custDataLst>
            <p:extLst>
              <p:ext uri="{D42A27DB-BD31-4B8C-83A1-F6EECF244321}">
                <p14:modId xmlns:p14="http://schemas.microsoft.com/office/powerpoint/2010/main" val="368167447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think-cell data - do not delete" hidden="1">
                        <a:extLst>
                          <a:ext uri="{FF2B5EF4-FFF2-40B4-BE49-F238E27FC236}">
                            <a16:creationId xmlns:a16="http://schemas.microsoft.com/office/drawing/2014/main" id="{57DE6DA1-31DA-0B6E-054B-80B37364F1AA}"/>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ED631E2-B722-E718-7408-C872A4CD4664}"/>
              </a:ext>
            </a:extLst>
          </p:cNvPr>
          <p:cNvSpPr>
            <a:spLocks noGrp="1"/>
          </p:cNvSpPr>
          <p:nvPr>
            <p:ph type="title"/>
          </p:nvPr>
        </p:nvSpPr>
        <p:spPr/>
        <p:txBody>
          <a:bodyPr vert="horz"/>
          <a:lstStyle/>
          <a:p>
            <a:r>
              <a:rPr lang="en-US"/>
              <a:t>Opportunity: Multi-Cancer Early Detection Tests</a:t>
            </a:r>
          </a:p>
        </p:txBody>
      </p:sp>
      <p:sp>
        <p:nvSpPr>
          <p:cNvPr id="3" name="Slide Number Placeholder 2">
            <a:extLst>
              <a:ext uri="{FF2B5EF4-FFF2-40B4-BE49-F238E27FC236}">
                <a16:creationId xmlns:a16="http://schemas.microsoft.com/office/drawing/2014/main" id="{7F690693-F544-D567-1AF9-E67EAFC6439F}"/>
              </a:ext>
            </a:extLst>
          </p:cNvPr>
          <p:cNvSpPr>
            <a:spLocks noGrp="1"/>
          </p:cNvSpPr>
          <p:nvPr>
            <p:ph type="sldNum" sz="quarter" idx="12"/>
          </p:nvPr>
        </p:nvSpPr>
        <p:spPr/>
        <p:txBody>
          <a:bodyPr/>
          <a:lstStyle/>
          <a:p>
            <a:fld id="{BE33F7A0-71F0-446B-9DE8-6D75BE64EE0F}" type="slidenum">
              <a:rPr lang="en-US" smtClean="0"/>
              <a:pPr/>
              <a:t>4</a:t>
            </a:fld>
            <a:endParaRPr lang="en-US"/>
          </a:p>
        </p:txBody>
      </p:sp>
      <p:sp>
        <p:nvSpPr>
          <p:cNvPr id="5" name="Text Placeholder 4">
            <a:extLst>
              <a:ext uri="{FF2B5EF4-FFF2-40B4-BE49-F238E27FC236}">
                <a16:creationId xmlns:a16="http://schemas.microsoft.com/office/drawing/2014/main" id="{811BBE90-A8AA-5004-1C11-376BCA7CF6B5}"/>
              </a:ext>
            </a:extLst>
          </p:cNvPr>
          <p:cNvSpPr>
            <a:spLocks noGrp="1"/>
          </p:cNvSpPr>
          <p:nvPr>
            <p:ph type="body" sz="quarter" idx="15"/>
          </p:nvPr>
        </p:nvSpPr>
        <p:spPr/>
        <p:txBody>
          <a:bodyPr/>
          <a:lstStyle/>
          <a:p>
            <a:r>
              <a:rPr lang="en-US"/>
              <a:t>Dax Kurbegov, MD, FASCO</a:t>
            </a:r>
          </a:p>
        </p:txBody>
      </p:sp>
      <p:sp>
        <p:nvSpPr>
          <p:cNvPr id="13" name="Content Placeholder 12">
            <a:extLst>
              <a:ext uri="{FF2B5EF4-FFF2-40B4-BE49-F238E27FC236}">
                <a16:creationId xmlns:a16="http://schemas.microsoft.com/office/drawing/2014/main" id="{23216B43-83F6-1239-2923-B44A31B1EDDE}"/>
              </a:ext>
            </a:extLst>
          </p:cNvPr>
          <p:cNvSpPr>
            <a:spLocks noGrp="1"/>
          </p:cNvSpPr>
          <p:nvPr>
            <p:ph sz="quarter" idx="13"/>
          </p:nvPr>
        </p:nvSpPr>
        <p:spPr>
          <a:xfrm>
            <a:off x="589817" y="1736724"/>
            <a:ext cx="5491723" cy="4103393"/>
          </a:xfrm>
        </p:spPr>
        <p:txBody>
          <a:bodyPr>
            <a:normAutofit/>
          </a:bodyPr>
          <a:lstStyle/>
          <a:p>
            <a:pPr>
              <a:buClr>
                <a:srgbClr val="0076A9"/>
              </a:buClr>
              <a:buFont typeface="Wingdings" pitchFamily="2" charset="2"/>
              <a:buChar char="§"/>
            </a:pPr>
            <a:r>
              <a:rPr lang="en-US" sz="2000" dirty="0"/>
              <a:t>Develop a circulating tumor DNA (ctDNA) </a:t>
            </a:r>
            <a:r>
              <a:rPr lang="en-US" sz="2000" b="1" dirty="0">
                <a:solidFill>
                  <a:srgbClr val="59CBE8"/>
                </a:solidFill>
              </a:rPr>
              <a:t>reflex screening test</a:t>
            </a:r>
            <a:r>
              <a:rPr lang="en-US" sz="2000" dirty="0">
                <a:solidFill>
                  <a:srgbClr val="59CBE8"/>
                </a:solidFill>
              </a:rPr>
              <a:t> </a:t>
            </a:r>
            <a:r>
              <a:rPr lang="en-US" sz="2000" dirty="0"/>
              <a:t>for early detection of multiple cancers based upon </a:t>
            </a:r>
            <a:r>
              <a:rPr lang="en-US" sz="2000" b="1" dirty="0">
                <a:solidFill>
                  <a:srgbClr val="59CBE8"/>
                </a:solidFill>
              </a:rPr>
              <a:t>DNA methylation signature derived from developmental biology​</a:t>
            </a:r>
            <a:r>
              <a:rPr lang="en-US" sz="2000" baseline="30000" dirty="0"/>
              <a:t>1</a:t>
            </a:r>
          </a:p>
          <a:p>
            <a:pPr>
              <a:buClr>
                <a:srgbClr val="0076A9"/>
              </a:buClr>
              <a:buFont typeface="Wingdings" pitchFamily="2" charset="2"/>
              <a:buChar char="§"/>
            </a:pPr>
            <a:endParaRPr lang="en-US" sz="2000" baseline="30000" dirty="0"/>
          </a:p>
          <a:p>
            <a:pPr>
              <a:buClr>
                <a:srgbClr val="0076A9"/>
              </a:buClr>
              <a:buFont typeface="Wingdings" pitchFamily="2" charset="2"/>
              <a:buChar char="§"/>
            </a:pPr>
            <a:r>
              <a:rPr lang="en-US" sz="2000" dirty="0"/>
              <a:t>Address an unmet need for </a:t>
            </a:r>
            <a:r>
              <a:rPr lang="en-US" sz="2000" b="1" dirty="0">
                <a:solidFill>
                  <a:srgbClr val="59CBE8"/>
                </a:solidFill>
              </a:rPr>
              <a:t>population-level early detection</a:t>
            </a:r>
            <a:r>
              <a:rPr lang="en-US" sz="2000" dirty="0">
                <a:solidFill>
                  <a:srgbClr val="59CBE8"/>
                </a:solidFill>
              </a:rPr>
              <a:t> </a:t>
            </a:r>
            <a:r>
              <a:rPr lang="en-US" sz="2000" dirty="0"/>
              <a:t>by interrogating cancers without screening programs, particularly among individuals with obesity, </a:t>
            </a:r>
            <a:r>
              <a:rPr lang="en-US" sz="2000" b="1" dirty="0">
                <a:solidFill>
                  <a:srgbClr val="59CBE8"/>
                </a:solidFill>
              </a:rPr>
              <a:t>where cancer risk is high and clinical guidelines are limited</a:t>
            </a:r>
          </a:p>
        </p:txBody>
      </p:sp>
      <p:sp>
        <p:nvSpPr>
          <p:cNvPr id="16" name="TextBox 15">
            <a:extLst>
              <a:ext uri="{FF2B5EF4-FFF2-40B4-BE49-F238E27FC236}">
                <a16:creationId xmlns:a16="http://schemas.microsoft.com/office/drawing/2014/main" id="{DF280CED-AFFE-5411-406E-0FEB72A2659F}"/>
              </a:ext>
            </a:extLst>
          </p:cNvPr>
          <p:cNvSpPr txBox="1"/>
          <p:nvPr/>
        </p:nvSpPr>
        <p:spPr>
          <a:xfrm>
            <a:off x="6545179" y="6295370"/>
            <a:ext cx="3734480" cy="338554"/>
          </a:xfrm>
          <a:prstGeom prst="rect">
            <a:avLst/>
          </a:prstGeom>
          <a:noFill/>
        </p:spPr>
        <p:txBody>
          <a:bodyPr wrap="square" rtlCol="0">
            <a:spAutoFit/>
          </a:bodyPr>
          <a:lstStyle/>
          <a:p>
            <a:r>
              <a:rPr lang="en-US" sz="800">
                <a:solidFill>
                  <a:schemeClr val="bg2">
                    <a:lumMod val="75000"/>
                  </a:schemeClr>
                </a:solidFill>
              </a:rPr>
              <a:t>1. Smith ZD, Shi J, Gu H, et al. Epigenetic restriction of extraembryonic lineages mirrors the somatic transition to cancer. Nature. 2017</a:t>
            </a:r>
          </a:p>
        </p:txBody>
      </p:sp>
      <p:grpSp>
        <p:nvGrpSpPr>
          <p:cNvPr id="6" name="Group 5">
            <a:extLst>
              <a:ext uri="{FF2B5EF4-FFF2-40B4-BE49-F238E27FC236}">
                <a16:creationId xmlns:a16="http://schemas.microsoft.com/office/drawing/2014/main" id="{553EA793-8D38-607C-9AF8-6AE2A91FB17A}"/>
              </a:ext>
            </a:extLst>
          </p:cNvPr>
          <p:cNvGrpSpPr/>
          <p:nvPr/>
        </p:nvGrpSpPr>
        <p:grpSpPr>
          <a:xfrm>
            <a:off x="6081540" y="1760247"/>
            <a:ext cx="5781597" cy="3738185"/>
            <a:chOff x="6081540" y="1760247"/>
            <a:chExt cx="5781597" cy="3738185"/>
          </a:xfrm>
        </p:grpSpPr>
        <p:sp>
          <p:nvSpPr>
            <p:cNvPr id="4" name="Rectangle 3">
              <a:extLst>
                <a:ext uri="{FF2B5EF4-FFF2-40B4-BE49-F238E27FC236}">
                  <a16:creationId xmlns:a16="http://schemas.microsoft.com/office/drawing/2014/main" id="{6A28E5E9-403C-B1B4-B3C9-935BAAB8C226}"/>
                </a:ext>
              </a:extLst>
            </p:cNvPr>
            <p:cNvSpPr/>
            <p:nvPr/>
          </p:nvSpPr>
          <p:spPr>
            <a:xfrm>
              <a:off x="6081540" y="1760247"/>
              <a:ext cx="5781597" cy="3738185"/>
            </a:xfrm>
            <a:prstGeom prst="rect">
              <a:avLst/>
            </a:prstGeom>
            <a:solidFill>
              <a:schemeClr val="bg1"/>
            </a:solidFill>
            <a:ln>
              <a:solidFill>
                <a:srgbClr val="FFB6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19DA3AFB-59CF-FEA1-F08F-9FA8CBD774BD}"/>
                </a:ext>
              </a:extLst>
            </p:cNvPr>
            <p:cNvPicPr>
              <a:picLocks noChangeAspect="1"/>
            </p:cNvPicPr>
            <p:nvPr/>
          </p:nvPicPr>
          <p:blipFill>
            <a:blip r:embed="rId6">
              <a:duotone>
                <a:schemeClr val="accent1">
                  <a:shade val="45000"/>
                  <a:satMod val="135000"/>
                </a:schemeClr>
                <a:prstClr val="white"/>
              </a:duotone>
            </a:blip>
            <a:stretch>
              <a:fillRect/>
            </a:stretch>
          </p:blipFill>
          <p:spPr>
            <a:xfrm>
              <a:off x="6109742" y="2302124"/>
              <a:ext cx="5725193" cy="2703096"/>
            </a:xfrm>
            <a:prstGeom prst="rect">
              <a:avLst/>
            </a:prstGeom>
          </p:spPr>
        </p:pic>
      </p:grpSp>
    </p:spTree>
    <p:extLst>
      <p:ext uri="{BB962C8B-B14F-4D97-AF65-F5344CB8AC3E}">
        <p14:creationId xmlns:p14="http://schemas.microsoft.com/office/powerpoint/2010/main" val="3274258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a:extLst>
              <a:ext uri="{FF2B5EF4-FFF2-40B4-BE49-F238E27FC236}">
                <a16:creationId xmlns:a16="http://schemas.microsoft.com/office/drawing/2014/main" id="{C0DC7AAD-ABA5-3DB7-AF19-3D4A38F7F993}"/>
              </a:ext>
            </a:extLst>
          </p:cNvPr>
          <p:cNvSpPr>
            <a:spLocks noGrp="1"/>
          </p:cNvSpPr>
          <p:nvPr>
            <p:ph type="title"/>
          </p:nvPr>
        </p:nvSpPr>
        <p:spPr/>
        <p:txBody>
          <a:bodyPr vert="horz"/>
          <a:lstStyle/>
          <a:p>
            <a:r>
              <a:rPr lang="en-US"/>
              <a:t>CORE-HH Study Design</a:t>
            </a:r>
          </a:p>
        </p:txBody>
      </p:sp>
      <p:graphicFrame>
        <p:nvGraphicFramePr>
          <p:cNvPr id="6" name="think-cell data - do not delete" hidden="1">
            <a:extLst>
              <a:ext uri="{FF2B5EF4-FFF2-40B4-BE49-F238E27FC236}">
                <a16:creationId xmlns:a16="http://schemas.microsoft.com/office/drawing/2014/main" id="{C16798F6-9A55-710E-86CB-0142A52A4BDA}"/>
              </a:ext>
            </a:extLst>
          </p:cNvPr>
          <p:cNvGraphicFramePr>
            <a:graphicFrameLocks noChangeAspect="1"/>
          </p:cNvGraphicFramePr>
          <p:nvPr>
            <p:custDataLst>
              <p:tags r:id="rId1"/>
            </p:custDataLst>
            <p:extLst>
              <p:ext uri="{D42A27DB-BD31-4B8C-83A1-F6EECF244321}">
                <p14:modId xmlns:p14="http://schemas.microsoft.com/office/powerpoint/2010/main" val="41573717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6" name="think-cell data - do not delete" hidden="1">
                        <a:extLst>
                          <a:ext uri="{FF2B5EF4-FFF2-40B4-BE49-F238E27FC236}">
                            <a16:creationId xmlns:a16="http://schemas.microsoft.com/office/drawing/2014/main" id="{C16798F6-9A55-710E-86CB-0142A52A4BDA}"/>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8491DC87-133D-8C5A-ECEB-671C141E9A21}"/>
              </a:ext>
            </a:extLst>
          </p:cNvPr>
          <p:cNvSpPr>
            <a:spLocks noGrp="1"/>
          </p:cNvSpPr>
          <p:nvPr>
            <p:ph type="sldNum" sz="quarter" idx="12"/>
          </p:nvPr>
        </p:nvSpPr>
        <p:spPr/>
        <p:txBody>
          <a:bodyPr/>
          <a:lstStyle/>
          <a:p>
            <a:fld id="{BE33F7A0-71F0-446B-9DE8-6D75BE64EE0F}" type="slidenum">
              <a:rPr lang="en-US" smtClean="0"/>
              <a:pPr/>
              <a:t>5</a:t>
            </a:fld>
            <a:endParaRPr lang="en-US"/>
          </a:p>
        </p:txBody>
      </p:sp>
      <p:sp>
        <p:nvSpPr>
          <p:cNvPr id="5" name="Text Placeholder 4">
            <a:extLst>
              <a:ext uri="{FF2B5EF4-FFF2-40B4-BE49-F238E27FC236}">
                <a16:creationId xmlns:a16="http://schemas.microsoft.com/office/drawing/2014/main" id="{F2AD7D56-8A57-305A-74F0-70FD893BA01B}"/>
              </a:ext>
            </a:extLst>
          </p:cNvPr>
          <p:cNvSpPr>
            <a:spLocks noGrp="1"/>
          </p:cNvSpPr>
          <p:nvPr>
            <p:ph type="body" sz="quarter" idx="15"/>
          </p:nvPr>
        </p:nvSpPr>
        <p:spPr/>
        <p:txBody>
          <a:bodyPr/>
          <a:lstStyle/>
          <a:p>
            <a:r>
              <a:rPr lang="en-US"/>
              <a:t>Dax Kurbegov, MD, FASCO</a:t>
            </a:r>
          </a:p>
        </p:txBody>
      </p:sp>
      <p:sp>
        <p:nvSpPr>
          <p:cNvPr id="15" name="TextBox 14">
            <a:extLst>
              <a:ext uri="{FF2B5EF4-FFF2-40B4-BE49-F238E27FC236}">
                <a16:creationId xmlns:a16="http://schemas.microsoft.com/office/drawing/2014/main" id="{CDAF6CC3-4897-2FE9-6203-5E3FD1E1A4E2}"/>
              </a:ext>
            </a:extLst>
          </p:cNvPr>
          <p:cNvSpPr txBox="1"/>
          <p:nvPr/>
        </p:nvSpPr>
        <p:spPr>
          <a:xfrm>
            <a:off x="675344" y="1317397"/>
            <a:ext cx="11316276" cy="338554"/>
          </a:xfrm>
          <a:prstGeom prst="rect">
            <a:avLst/>
          </a:prstGeom>
          <a:noFill/>
        </p:spPr>
        <p:txBody>
          <a:bodyPr wrap="square" rtlCol="0">
            <a:spAutoFit/>
          </a:bodyPr>
          <a:lstStyle/>
          <a:p>
            <a:r>
              <a:rPr lang="en-US" sz="1600" dirty="0">
                <a:solidFill>
                  <a:schemeClr val="bg1"/>
                </a:solidFill>
              </a:rPr>
              <a:t>Prospective, multi-center, case-control study in participants from 126 clinical sites in the U.S. (NCT05435066)</a:t>
            </a:r>
          </a:p>
        </p:txBody>
      </p:sp>
      <p:sp>
        <p:nvSpPr>
          <p:cNvPr id="16" name="Rectangle 15">
            <a:extLst>
              <a:ext uri="{FF2B5EF4-FFF2-40B4-BE49-F238E27FC236}">
                <a16:creationId xmlns:a16="http://schemas.microsoft.com/office/drawing/2014/main" id="{D261297B-BE09-1889-E91D-803DAE629975}"/>
              </a:ext>
            </a:extLst>
          </p:cNvPr>
          <p:cNvSpPr/>
          <p:nvPr/>
        </p:nvSpPr>
        <p:spPr>
          <a:xfrm>
            <a:off x="738304" y="1976346"/>
            <a:ext cx="5357696" cy="179025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r>
              <a:rPr lang="en-US" sz="2000" b="1">
                <a:solidFill>
                  <a:srgbClr val="002457"/>
                </a:solidFill>
              </a:rPr>
              <a:t>Cancer Arm (Cases)</a:t>
            </a:r>
          </a:p>
          <a:p>
            <a:r>
              <a:rPr lang="en-US" sz="1600" b="1">
                <a:solidFill>
                  <a:srgbClr val="002457"/>
                </a:solidFill>
              </a:rPr>
              <a:t>20+ tumor types</a:t>
            </a:r>
            <a:r>
              <a:rPr lang="en-US" sz="1600">
                <a:solidFill>
                  <a:srgbClr val="002457"/>
                </a:solidFill>
              </a:rPr>
              <a:t> across solid and hematologic cancers</a:t>
            </a:r>
            <a:endParaRPr lang="en-US" sz="1600" b="1">
              <a:solidFill>
                <a:srgbClr val="002457"/>
              </a:solidFill>
            </a:endParaRPr>
          </a:p>
          <a:p>
            <a:pPr algn="ctr"/>
            <a:endParaRPr lang="en-US" sz="1200" b="1">
              <a:solidFill>
                <a:schemeClr val="tx1">
                  <a:lumMod val="50000"/>
                  <a:lumOff val="50000"/>
                </a:schemeClr>
              </a:solidFill>
            </a:endParaRPr>
          </a:p>
          <a:p>
            <a:r>
              <a:rPr lang="en-US" sz="1600" i="1">
                <a:solidFill>
                  <a:schemeClr val="tx1">
                    <a:lumMod val="50000"/>
                    <a:lumOff val="50000"/>
                  </a:schemeClr>
                </a:solidFill>
              </a:rPr>
              <a:t>Key inclusion Criteria</a:t>
            </a:r>
          </a:p>
          <a:p>
            <a:pPr marL="285750" indent="-285750">
              <a:buFont typeface="Arial" panose="020B0604020202020204" pitchFamily="34" charset="0"/>
              <a:buChar char="•"/>
            </a:pPr>
            <a:r>
              <a:rPr lang="en-US" sz="1600">
                <a:solidFill>
                  <a:schemeClr val="tx1">
                    <a:lumMod val="50000"/>
                    <a:lumOff val="50000"/>
                  </a:schemeClr>
                </a:solidFill>
              </a:rPr>
              <a:t>Age 20–79 years</a:t>
            </a:r>
          </a:p>
          <a:p>
            <a:pPr marL="285750" indent="-285750">
              <a:buFont typeface="Arial" panose="020B0604020202020204" pitchFamily="34" charset="0"/>
              <a:buChar char="•"/>
            </a:pPr>
            <a:r>
              <a:rPr lang="en-US" sz="1600">
                <a:solidFill>
                  <a:schemeClr val="tx1">
                    <a:lumMod val="50000"/>
                    <a:lumOff val="50000"/>
                  </a:schemeClr>
                </a:solidFill>
              </a:rPr>
              <a:t>Confirmed cancer (pathology or imaging)</a:t>
            </a:r>
          </a:p>
          <a:p>
            <a:pPr marL="285750" indent="-285750">
              <a:buFont typeface="Arial" panose="020B0604020202020204" pitchFamily="34" charset="0"/>
              <a:buChar char="•"/>
            </a:pPr>
            <a:r>
              <a:rPr lang="en-US" sz="1600">
                <a:solidFill>
                  <a:schemeClr val="tx1">
                    <a:lumMod val="50000"/>
                    <a:lumOff val="50000"/>
                  </a:schemeClr>
                </a:solidFill>
              </a:rPr>
              <a:t>Treatment-naïve</a:t>
            </a:r>
          </a:p>
        </p:txBody>
      </p:sp>
      <p:sp>
        <p:nvSpPr>
          <p:cNvPr id="17" name="Rectangle 16">
            <a:extLst>
              <a:ext uri="{FF2B5EF4-FFF2-40B4-BE49-F238E27FC236}">
                <a16:creationId xmlns:a16="http://schemas.microsoft.com/office/drawing/2014/main" id="{7CE3CCEE-52A6-0C00-0A29-9F951ED03D34}"/>
              </a:ext>
            </a:extLst>
          </p:cNvPr>
          <p:cNvSpPr/>
          <p:nvPr/>
        </p:nvSpPr>
        <p:spPr>
          <a:xfrm>
            <a:off x="738304" y="3879279"/>
            <a:ext cx="5357696" cy="16002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r>
              <a:rPr lang="en-US" sz="2000" b="1">
                <a:solidFill>
                  <a:srgbClr val="002457"/>
                </a:solidFill>
              </a:rPr>
              <a:t>Non-Cancer Arm (Controls)</a:t>
            </a:r>
          </a:p>
          <a:p>
            <a:endParaRPr lang="en-US" b="1">
              <a:solidFill>
                <a:schemeClr val="tx1">
                  <a:lumMod val="50000"/>
                  <a:lumOff val="50000"/>
                </a:schemeClr>
              </a:solidFill>
            </a:endParaRPr>
          </a:p>
          <a:p>
            <a:r>
              <a:rPr lang="en-US" sz="1600" i="1">
                <a:solidFill>
                  <a:schemeClr val="tx1">
                    <a:lumMod val="50000"/>
                    <a:lumOff val="50000"/>
                  </a:schemeClr>
                </a:solidFill>
              </a:rPr>
              <a:t>Key inclusion Criteria</a:t>
            </a:r>
          </a:p>
          <a:p>
            <a:pPr marL="285750" indent="-285750">
              <a:buFont typeface="Arial" panose="020B0604020202020204" pitchFamily="34" charset="0"/>
              <a:buChar char="•"/>
            </a:pPr>
            <a:r>
              <a:rPr lang="en-US" sz="1600">
                <a:solidFill>
                  <a:schemeClr val="tx1">
                    <a:lumMod val="50000"/>
                    <a:lumOff val="50000"/>
                  </a:schemeClr>
                </a:solidFill>
              </a:rPr>
              <a:t>Age 20–79 years</a:t>
            </a:r>
          </a:p>
          <a:p>
            <a:pPr marL="285750" indent="-285750">
              <a:buFont typeface="Arial" panose="020B0604020202020204" pitchFamily="34" charset="0"/>
              <a:buChar char="•"/>
            </a:pPr>
            <a:r>
              <a:rPr lang="en-US" sz="1600">
                <a:solidFill>
                  <a:schemeClr val="tx1">
                    <a:lumMod val="50000"/>
                    <a:lumOff val="50000"/>
                  </a:schemeClr>
                </a:solidFill>
              </a:rPr>
              <a:t>Not suspected of having cancer at enrollment</a:t>
            </a:r>
          </a:p>
          <a:p>
            <a:pPr marL="285750" indent="-285750">
              <a:buFont typeface="Arial" panose="020B0604020202020204" pitchFamily="34" charset="0"/>
              <a:buChar char="•"/>
            </a:pPr>
            <a:r>
              <a:rPr lang="en-US" sz="1600">
                <a:solidFill>
                  <a:schemeClr val="tx1">
                    <a:lumMod val="50000"/>
                    <a:lumOff val="50000"/>
                  </a:schemeClr>
                </a:solidFill>
              </a:rPr>
              <a:t>No cancer diagnosis or treatment within the past 5 yrs</a:t>
            </a:r>
          </a:p>
        </p:txBody>
      </p:sp>
      <p:sp>
        <p:nvSpPr>
          <p:cNvPr id="18" name="Rectangle 17">
            <a:extLst>
              <a:ext uri="{FF2B5EF4-FFF2-40B4-BE49-F238E27FC236}">
                <a16:creationId xmlns:a16="http://schemas.microsoft.com/office/drawing/2014/main" id="{31526A1D-29C8-9477-1E6A-B57B710FE70B}"/>
              </a:ext>
            </a:extLst>
          </p:cNvPr>
          <p:cNvSpPr/>
          <p:nvPr/>
        </p:nvSpPr>
        <p:spPr>
          <a:xfrm>
            <a:off x="7510683" y="1976346"/>
            <a:ext cx="3952565" cy="116955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marL="285750" indent="-285750">
              <a:spcBef>
                <a:spcPts val="1200"/>
              </a:spcBef>
              <a:buFont typeface="Arial" panose="020B0604020202020204" pitchFamily="34" charset="0"/>
              <a:buChar char="•"/>
            </a:pPr>
            <a:r>
              <a:rPr lang="en-US" sz="2000">
                <a:solidFill>
                  <a:srgbClr val="002457"/>
                </a:solidFill>
              </a:rPr>
              <a:t>Single blood draw</a:t>
            </a:r>
          </a:p>
          <a:p>
            <a:pPr marL="285750" indent="-285750">
              <a:spcBef>
                <a:spcPts val="1200"/>
              </a:spcBef>
              <a:buFont typeface="Arial" panose="020B0604020202020204" pitchFamily="34" charset="0"/>
              <a:buChar char="•"/>
            </a:pPr>
            <a:r>
              <a:rPr lang="en-US" sz="2000">
                <a:solidFill>
                  <a:srgbClr val="002457"/>
                </a:solidFill>
              </a:rPr>
              <a:t>Controls followed for 1 year to confirm cancer-free status</a:t>
            </a:r>
          </a:p>
        </p:txBody>
      </p:sp>
      <p:cxnSp>
        <p:nvCxnSpPr>
          <p:cNvPr id="20" name="Straight Arrow Connector 19">
            <a:extLst>
              <a:ext uri="{FF2B5EF4-FFF2-40B4-BE49-F238E27FC236}">
                <a16:creationId xmlns:a16="http://schemas.microsoft.com/office/drawing/2014/main" id="{9FD4ED73-E7D9-EE93-D96F-0266B0E1E4AE}"/>
              </a:ext>
            </a:extLst>
          </p:cNvPr>
          <p:cNvCxnSpPr>
            <a:cxnSpLocks/>
          </p:cNvCxnSpPr>
          <p:nvPr/>
        </p:nvCxnSpPr>
        <p:spPr>
          <a:xfrm>
            <a:off x="6175714" y="2435985"/>
            <a:ext cx="1301667" cy="0"/>
          </a:xfrm>
          <a:prstGeom prst="straightConnector1">
            <a:avLst/>
          </a:prstGeom>
          <a:ln w="12700">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7336839-CB33-7D6F-49CB-A945424D4515}"/>
              </a:ext>
            </a:extLst>
          </p:cNvPr>
          <p:cNvSpPr txBox="1"/>
          <p:nvPr/>
        </p:nvSpPr>
        <p:spPr>
          <a:xfrm>
            <a:off x="675344" y="5491536"/>
            <a:ext cx="5432867" cy="461665"/>
          </a:xfrm>
          <a:prstGeom prst="rect">
            <a:avLst/>
          </a:prstGeom>
          <a:noFill/>
        </p:spPr>
        <p:txBody>
          <a:bodyPr wrap="square" rtlCol="0">
            <a:spAutoFit/>
          </a:bodyPr>
          <a:lstStyle/>
          <a:p>
            <a:r>
              <a:rPr lang="en-US" sz="1200">
                <a:solidFill>
                  <a:schemeClr val="bg1"/>
                </a:solidFill>
              </a:rPr>
              <a:t>Exclusion criteria for both arms: Self-reported pregnancy at enrollment; prior organ or non-autologous stem cell transplant</a:t>
            </a:r>
          </a:p>
        </p:txBody>
      </p:sp>
      <p:sp>
        <p:nvSpPr>
          <p:cNvPr id="25" name="Rectangle 24">
            <a:extLst>
              <a:ext uri="{FF2B5EF4-FFF2-40B4-BE49-F238E27FC236}">
                <a16:creationId xmlns:a16="http://schemas.microsoft.com/office/drawing/2014/main" id="{9AF31CFF-779E-3F62-19ED-00711F87EE10}"/>
              </a:ext>
            </a:extLst>
          </p:cNvPr>
          <p:cNvSpPr/>
          <p:nvPr/>
        </p:nvSpPr>
        <p:spPr>
          <a:xfrm>
            <a:off x="7509351" y="3246171"/>
            <a:ext cx="3952398" cy="2741307"/>
          </a:xfrm>
          <a:prstGeom prst="rect">
            <a:avLst/>
          </a:prstGeom>
          <a:solidFill>
            <a:srgbClr val="00876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r>
              <a:rPr lang="en-US" sz="2000" b="1" u="sng">
                <a:solidFill>
                  <a:schemeClr val="bg1"/>
                </a:solidFill>
              </a:rPr>
              <a:t>Primary Objective</a:t>
            </a:r>
          </a:p>
          <a:p>
            <a:r>
              <a:rPr lang="en-US" sz="2000">
                <a:solidFill>
                  <a:schemeClr val="bg1"/>
                </a:solidFill>
              </a:rPr>
              <a:t>Development and validation of a reflex blood-based MCED</a:t>
            </a:r>
            <a:endParaRPr lang="en-US" sz="2000">
              <a:solidFill>
                <a:schemeClr val="bg1"/>
              </a:solidFill>
              <a:cs typeface="Arial"/>
            </a:endParaRPr>
          </a:p>
          <a:p>
            <a:endParaRPr lang="en-US" sz="2000">
              <a:solidFill>
                <a:schemeClr val="bg1"/>
              </a:solidFill>
            </a:endParaRPr>
          </a:p>
          <a:p>
            <a:pPr marL="285750" indent="-285750">
              <a:buFont typeface="Arial" panose="020B0604020202020204" pitchFamily="34" charset="0"/>
              <a:buChar char="•"/>
            </a:pPr>
            <a:r>
              <a:rPr lang="en-US" sz="2000">
                <a:solidFill>
                  <a:schemeClr val="bg1"/>
                </a:solidFill>
              </a:rPr>
              <a:t>Per-cancer Intrinsic Accuracy</a:t>
            </a:r>
            <a:r>
              <a:rPr lang="en-US" sz="2000" baseline="30000">
                <a:solidFill>
                  <a:schemeClr val="bg1"/>
                </a:solidFill>
              </a:rPr>
              <a:t>1</a:t>
            </a:r>
            <a:r>
              <a:rPr lang="en-US" sz="2000">
                <a:solidFill>
                  <a:schemeClr val="bg1"/>
                </a:solidFill>
              </a:rPr>
              <a:t> (Sensitivity)</a:t>
            </a:r>
            <a:endParaRPr lang="en-US" sz="2000">
              <a:solidFill>
                <a:schemeClr val="bg1"/>
              </a:solidFill>
              <a:cs typeface="Arial"/>
            </a:endParaRPr>
          </a:p>
          <a:p>
            <a:pPr marL="285750" indent="-285750">
              <a:buFont typeface="Arial" panose="020B0604020202020204" pitchFamily="34" charset="0"/>
              <a:buChar char="•"/>
            </a:pPr>
            <a:r>
              <a:rPr lang="en-US" sz="2000">
                <a:solidFill>
                  <a:schemeClr val="bg1"/>
                </a:solidFill>
              </a:rPr>
              <a:t>Specificity</a:t>
            </a:r>
            <a:endParaRPr lang="en-US" sz="2000">
              <a:solidFill>
                <a:schemeClr val="bg1"/>
              </a:solidFill>
              <a:cs typeface="Arial"/>
            </a:endParaRPr>
          </a:p>
          <a:p>
            <a:pPr marL="285750" indent="-285750">
              <a:buFont typeface="Arial" panose="020B0604020202020204" pitchFamily="34" charset="0"/>
              <a:buChar char="•"/>
            </a:pPr>
            <a:r>
              <a:rPr lang="en-US" sz="2000">
                <a:solidFill>
                  <a:schemeClr val="bg1"/>
                </a:solidFill>
              </a:rPr>
              <a:t>TOO-specific predictive values</a:t>
            </a:r>
            <a:endParaRPr lang="en-US" sz="2000">
              <a:solidFill>
                <a:schemeClr val="bg1"/>
              </a:solidFill>
              <a:cs typeface="Arial"/>
            </a:endParaRPr>
          </a:p>
        </p:txBody>
      </p:sp>
      <p:cxnSp>
        <p:nvCxnSpPr>
          <p:cNvPr id="32" name="Elbow Connector 31">
            <a:extLst>
              <a:ext uri="{FF2B5EF4-FFF2-40B4-BE49-F238E27FC236}">
                <a16:creationId xmlns:a16="http://schemas.microsoft.com/office/drawing/2014/main" id="{FF83B175-18EF-4082-7FF8-006636CD18E5}"/>
              </a:ext>
            </a:extLst>
          </p:cNvPr>
          <p:cNvCxnSpPr>
            <a:cxnSpLocks/>
          </p:cNvCxnSpPr>
          <p:nvPr/>
        </p:nvCxnSpPr>
        <p:spPr>
          <a:xfrm flipV="1">
            <a:off x="6175714" y="2920474"/>
            <a:ext cx="1301667" cy="1231756"/>
          </a:xfrm>
          <a:prstGeom prst="bentConnector3">
            <a:avLst>
              <a:gd name="adj1" fmla="val 50000"/>
            </a:avLst>
          </a:prstGeom>
          <a:ln w="12700">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7AD2A85-7ABD-4C48-B40E-732461AACC23}"/>
              </a:ext>
            </a:extLst>
          </p:cNvPr>
          <p:cNvSpPr txBox="1"/>
          <p:nvPr/>
        </p:nvSpPr>
        <p:spPr>
          <a:xfrm>
            <a:off x="656111" y="5870852"/>
            <a:ext cx="5346865" cy="400110"/>
          </a:xfrm>
          <a:prstGeom prst="rect">
            <a:avLst/>
          </a:prstGeom>
          <a:noFill/>
        </p:spPr>
        <p:txBody>
          <a:bodyPr wrap="square">
            <a:spAutoFit/>
          </a:bodyPr>
          <a:lstStyle/>
          <a:p>
            <a:r>
              <a:rPr lang="en-US" sz="1000" b="1" baseline="30000">
                <a:solidFill>
                  <a:srgbClr val="00B0F0"/>
                </a:solidFill>
              </a:rPr>
              <a:t>1</a:t>
            </a:r>
            <a:r>
              <a:rPr lang="en-US" sz="1000" b="1">
                <a:solidFill>
                  <a:srgbClr val="00B0F0"/>
                </a:solidFill>
              </a:rPr>
              <a:t>Intrinsic accuracy is the proportion of correct TOO readout category among cases of a specific cancer type</a:t>
            </a:r>
          </a:p>
        </p:txBody>
      </p:sp>
    </p:spTree>
    <p:extLst>
      <p:ext uri="{BB962C8B-B14F-4D97-AF65-F5344CB8AC3E}">
        <p14:creationId xmlns:p14="http://schemas.microsoft.com/office/powerpoint/2010/main" val="3016403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7641728-746F-37B0-60FE-B3AF27589E07}"/>
              </a:ext>
            </a:extLst>
          </p:cNvPr>
          <p:cNvGraphicFramePr>
            <a:graphicFrameLocks noChangeAspect="1"/>
          </p:cNvGraphicFramePr>
          <p:nvPr>
            <p:custDataLst>
              <p:tags r:id="rId1"/>
            </p:custDataLst>
            <p:extLst>
              <p:ext uri="{D42A27DB-BD31-4B8C-83A1-F6EECF244321}">
                <p14:modId xmlns:p14="http://schemas.microsoft.com/office/powerpoint/2010/main" val="46362153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think-cell data - do not delete" hidden="1">
                        <a:extLst>
                          <a:ext uri="{FF2B5EF4-FFF2-40B4-BE49-F238E27FC236}">
                            <a16:creationId xmlns:a16="http://schemas.microsoft.com/office/drawing/2014/main" id="{A7641728-746F-37B0-60FE-B3AF27589E07}"/>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944CD73-FD04-E072-052E-5364A78E10D8}"/>
              </a:ext>
            </a:extLst>
          </p:cNvPr>
          <p:cNvSpPr>
            <a:spLocks noGrp="1"/>
          </p:cNvSpPr>
          <p:nvPr>
            <p:ph type="title"/>
          </p:nvPr>
        </p:nvSpPr>
        <p:spPr/>
        <p:txBody>
          <a:bodyPr vert="horz"/>
          <a:lstStyle/>
          <a:p>
            <a:r>
              <a:rPr lang="en-US"/>
              <a:t>Methods: Evaluation of a Reflex MCED</a:t>
            </a:r>
          </a:p>
        </p:txBody>
      </p:sp>
      <p:sp>
        <p:nvSpPr>
          <p:cNvPr id="3" name="Slide Number Placeholder 2">
            <a:extLst>
              <a:ext uri="{FF2B5EF4-FFF2-40B4-BE49-F238E27FC236}">
                <a16:creationId xmlns:a16="http://schemas.microsoft.com/office/drawing/2014/main" id="{BE2C5510-5C28-FC0D-1D40-8D6DCBF7912C}"/>
              </a:ext>
            </a:extLst>
          </p:cNvPr>
          <p:cNvSpPr>
            <a:spLocks noGrp="1"/>
          </p:cNvSpPr>
          <p:nvPr>
            <p:ph type="sldNum" sz="quarter" idx="12"/>
          </p:nvPr>
        </p:nvSpPr>
        <p:spPr/>
        <p:txBody>
          <a:bodyPr/>
          <a:lstStyle/>
          <a:p>
            <a:fld id="{BE33F7A0-71F0-446B-9DE8-6D75BE64EE0F}" type="slidenum">
              <a:rPr lang="en-US" smtClean="0"/>
              <a:pPr/>
              <a:t>6</a:t>
            </a:fld>
            <a:endParaRPr lang="en-US"/>
          </a:p>
        </p:txBody>
      </p:sp>
      <p:sp>
        <p:nvSpPr>
          <p:cNvPr id="11" name="Content Placeholder 3">
            <a:extLst>
              <a:ext uri="{FF2B5EF4-FFF2-40B4-BE49-F238E27FC236}">
                <a16:creationId xmlns:a16="http://schemas.microsoft.com/office/drawing/2014/main" id="{8C2ED563-0F0B-93C3-C005-CBA0D2BDDD1B}"/>
              </a:ext>
            </a:extLst>
          </p:cNvPr>
          <p:cNvSpPr>
            <a:spLocks noGrp="1"/>
          </p:cNvSpPr>
          <p:nvPr>
            <p:ph sz="quarter" idx="13"/>
          </p:nvPr>
        </p:nvSpPr>
        <p:spPr>
          <a:xfrm>
            <a:off x="640080" y="1547444"/>
            <a:ext cx="10972800" cy="4023360"/>
          </a:xfrm>
        </p:spPr>
        <p:txBody>
          <a:bodyPr vert="horz" lIns="91440" tIns="45720" rIns="91440" bIns="45720" rtlCol="0" anchor="t">
            <a:normAutofit/>
          </a:bodyPr>
          <a:lstStyle/>
          <a:p>
            <a:pPr>
              <a:buClr>
                <a:srgbClr val="0076A9"/>
              </a:buClr>
              <a:buFont typeface="Wingdings" pitchFamily="2" charset="2"/>
              <a:buChar char="§"/>
            </a:pPr>
            <a:r>
              <a:rPr lang="en-US" sz="2000" dirty="0">
                <a:latin typeface="Arial"/>
                <a:cs typeface="Arial"/>
              </a:rPr>
              <a:t>Leverage a novel methodological framework</a:t>
            </a:r>
            <a:r>
              <a:rPr lang="en-US" sz="2000" baseline="30000" dirty="0">
                <a:latin typeface="Arial"/>
                <a:cs typeface="Arial"/>
              </a:rPr>
              <a:t>1</a:t>
            </a:r>
            <a:r>
              <a:rPr lang="en-US" sz="2000" dirty="0">
                <a:latin typeface="Arial"/>
                <a:cs typeface="Arial"/>
              </a:rPr>
              <a:t> that circumvents limitations of conventional MCED metrics (aggregate PPV, standalone TOO agreement, sensitivity)</a:t>
            </a:r>
          </a:p>
          <a:p>
            <a:pPr>
              <a:buClr>
                <a:srgbClr val="0076A9"/>
              </a:buClr>
              <a:buFont typeface="Wingdings" pitchFamily="2" charset="2"/>
              <a:buChar char="§"/>
            </a:pPr>
            <a:r>
              <a:rPr lang="en-US" sz="2000" dirty="0">
                <a:latin typeface="Arial"/>
                <a:cs typeface="Arial"/>
              </a:rPr>
              <a:t>Evaluation of cancer-specific metrics enhance clinical decision-making by quantifying risk-benefit ratios per TOO readout</a:t>
            </a:r>
          </a:p>
        </p:txBody>
      </p:sp>
      <p:sp>
        <p:nvSpPr>
          <p:cNvPr id="5" name="Text Placeholder 4">
            <a:extLst>
              <a:ext uri="{FF2B5EF4-FFF2-40B4-BE49-F238E27FC236}">
                <a16:creationId xmlns:a16="http://schemas.microsoft.com/office/drawing/2014/main" id="{963136EE-73C8-CF1E-30A3-D574563B2A8F}"/>
              </a:ext>
            </a:extLst>
          </p:cNvPr>
          <p:cNvSpPr>
            <a:spLocks noGrp="1"/>
          </p:cNvSpPr>
          <p:nvPr>
            <p:ph type="body" sz="quarter" idx="15"/>
          </p:nvPr>
        </p:nvSpPr>
        <p:spPr/>
        <p:txBody>
          <a:bodyPr/>
          <a:lstStyle/>
          <a:p>
            <a:r>
              <a:rPr lang="en-US"/>
              <a:t>Dax Kurbegov, MD, FASCO</a:t>
            </a:r>
          </a:p>
        </p:txBody>
      </p:sp>
      <p:sp>
        <p:nvSpPr>
          <p:cNvPr id="12" name="Rectangle 11">
            <a:extLst>
              <a:ext uri="{FF2B5EF4-FFF2-40B4-BE49-F238E27FC236}">
                <a16:creationId xmlns:a16="http://schemas.microsoft.com/office/drawing/2014/main" id="{615B13C7-CED2-C95B-61E0-0B74FF3989EE}"/>
              </a:ext>
            </a:extLst>
          </p:cNvPr>
          <p:cNvSpPr/>
          <p:nvPr/>
        </p:nvSpPr>
        <p:spPr>
          <a:xfrm>
            <a:off x="3213280" y="3058733"/>
            <a:ext cx="4582092" cy="2556456"/>
          </a:xfrm>
          <a:prstGeom prst="rect">
            <a:avLst/>
          </a:prstGeom>
          <a:solidFill>
            <a:srgbClr val="008764"/>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1600" b="1" u="sng" dirty="0"/>
              <a:t>Conventional sensitivity:</a:t>
            </a:r>
            <a:r>
              <a:rPr lang="en-US" sz="1600" b="1" dirty="0"/>
              <a:t> </a:t>
            </a:r>
            <a:r>
              <a:rPr lang="en-US" sz="1600" dirty="0"/>
              <a:t>the </a:t>
            </a:r>
            <a:r>
              <a:rPr lang="en-US" sz="1600" b="1" dirty="0">
                <a:solidFill>
                  <a:srgbClr val="FFC000"/>
                </a:solidFill>
              </a:rPr>
              <a:t>probability of a positive test regardless of TOO readout </a:t>
            </a:r>
            <a:r>
              <a:rPr lang="en-US" sz="1600" dirty="0"/>
              <a:t>when a cancer is present </a:t>
            </a:r>
          </a:p>
          <a:p>
            <a:endParaRPr lang="en-US" sz="1600" dirty="0"/>
          </a:p>
          <a:p>
            <a:r>
              <a:rPr lang="en-US" sz="1600" b="1" u="sng" dirty="0"/>
              <a:t>Intrinsic Accuracy</a:t>
            </a:r>
            <a:r>
              <a:rPr lang="en-US" sz="1600" b="1" dirty="0"/>
              <a:t>: </a:t>
            </a:r>
            <a:r>
              <a:rPr lang="en-US" sz="1600" dirty="0"/>
              <a:t>Probability of </a:t>
            </a:r>
            <a:r>
              <a:rPr lang="en-US" sz="1600" b="1" dirty="0">
                <a:solidFill>
                  <a:srgbClr val="FFB648"/>
                </a:solidFill>
              </a:rPr>
              <a:t>correct TOO readout category</a:t>
            </a:r>
            <a:r>
              <a:rPr lang="en-US" sz="1600" b="1" dirty="0"/>
              <a:t> </a:t>
            </a:r>
            <a:r>
              <a:rPr lang="en-US" sz="1600" dirty="0"/>
              <a:t>among cases of a given cancer type</a:t>
            </a:r>
          </a:p>
          <a:p>
            <a:endParaRPr lang="en-US" sz="1600" dirty="0"/>
          </a:p>
          <a:p>
            <a:r>
              <a:rPr lang="en-US" sz="1600" b="1" u="sng" dirty="0"/>
              <a:t>TOO-specific PPV:</a:t>
            </a:r>
            <a:r>
              <a:rPr lang="en-US" sz="1600" b="1" dirty="0"/>
              <a:t> </a:t>
            </a:r>
            <a:r>
              <a:rPr lang="en-US" sz="1600" dirty="0"/>
              <a:t>Probability of </a:t>
            </a:r>
            <a:r>
              <a:rPr lang="en-US" sz="1600" b="1" dirty="0">
                <a:solidFill>
                  <a:srgbClr val="FFB648"/>
                </a:solidFill>
              </a:rPr>
              <a:t>correct case type</a:t>
            </a:r>
            <a:r>
              <a:rPr lang="en-US" sz="1600" dirty="0">
                <a:solidFill>
                  <a:srgbClr val="FFB648"/>
                </a:solidFill>
              </a:rPr>
              <a:t> </a:t>
            </a:r>
            <a:r>
              <a:rPr lang="en-US" sz="1600" dirty="0"/>
              <a:t>among subjects with a given TOO readout</a:t>
            </a:r>
            <a:endParaRPr lang="en-US" sz="1600" i="1" dirty="0">
              <a:cs typeface="Arial"/>
            </a:endParaRPr>
          </a:p>
        </p:txBody>
      </p:sp>
      <p:grpSp>
        <p:nvGrpSpPr>
          <p:cNvPr id="4" name="Group 3">
            <a:extLst>
              <a:ext uri="{FF2B5EF4-FFF2-40B4-BE49-F238E27FC236}">
                <a16:creationId xmlns:a16="http://schemas.microsoft.com/office/drawing/2014/main" id="{B7D86DAF-95E8-341C-2467-052A9DD2EC34}"/>
              </a:ext>
            </a:extLst>
          </p:cNvPr>
          <p:cNvGrpSpPr/>
          <p:nvPr/>
        </p:nvGrpSpPr>
        <p:grpSpPr>
          <a:xfrm rot="5400000">
            <a:off x="263601" y="3385740"/>
            <a:ext cx="1892203" cy="1895015"/>
            <a:chOff x="708139" y="3211410"/>
            <a:chExt cx="2319605" cy="2358670"/>
          </a:xfrm>
        </p:grpSpPr>
        <p:sp>
          <p:nvSpPr>
            <p:cNvPr id="15" name="Oval 14">
              <a:extLst>
                <a:ext uri="{FF2B5EF4-FFF2-40B4-BE49-F238E27FC236}">
                  <a16:creationId xmlns:a16="http://schemas.microsoft.com/office/drawing/2014/main" id="{9AF78D71-8C2D-2BA4-2EEF-025BBF2D7C86}"/>
                </a:ext>
              </a:extLst>
            </p:cNvPr>
            <p:cNvSpPr/>
            <p:nvPr/>
          </p:nvSpPr>
          <p:spPr>
            <a:xfrm>
              <a:off x="708139" y="3212027"/>
              <a:ext cx="2319605" cy="2282084"/>
            </a:xfrm>
            <a:prstGeom prst="ellipse">
              <a:avLst/>
            </a:prstGeom>
            <a:solidFill>
              <a:srgbClr val="FFB648"/>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endParaRPr lang="en-US"/>
            </a:p>
          </p:txBody>
        </p:sp>
        <p:sp>
          <p:nvSpPr>
            <p:cNvPr id="16" name="Rectangle 15">
              <a:extLst>
                <a:ext uri="{FF2B5EF4-FFF2-40B4-BE49-F238E27FC236}">
                  <a16:creationId xmlns:a16="http://schemas.microsoft.com/office/drawing/2014/main" id="{D6BC1BDD-B3A1-6138-5D26-647FC59452EA}"/>
                </a:ext>
              </a:extLst>
            </p:cNvPr>
            <p:cNvSpPr/>
            <p:nvPr/>
          </p:nvSpPr>
          <p:spPr>
            <a:xfrm>
              <a:off x="1769671" y="3211410"/>
              <a:ext cx="178331" cy="2358670"/>
            </a:xfrm>
            <a:prstGeom prst="rect">
              <a:avLst/>
            </a:prstGeom>
            <a:solidFill>
              <a:srgbClr val="0024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FFC4C0D-9857-AD7D-DDAB-2D31AE83E514}"/>
                </a:ext>
              </a:extLst>
            </p:cNvPr>
            <p:cNvSpPr txBox="1"/>
            <p:nvPr/>
          </p:nvSpPr>
          <p:spPr>
            <a:xfrm rot="16200000">
              <a:off x="686616" y="4031899"/>
              <a:ext cx="992579" cy="646331"/>
            </a:xfrm>
            <a:prstGeom prst="rect">
              <a:avLst/>
            </a:prstGeom>
            <a:noFill/>
            <a:ln>
              <a:noFill/>
            </a:ln>
          </p:spPr>
          <p:txBody>
            <a:bodyPr wrap="none" rtlCol="0">
              <a:spAutoFit/>
            </a:bodyPr>
            <a:lstStyle/>
            <a:p>
              <a:pPr algn="ctr"/>
              <a:r>
                <a:rPr lang="en-US">
                  <a:solidFill>
                    <a:schemeClr val="bg1"/>
                  </a:solidFill>
                </a:rPr>
                <a:t>Cancer </a:t>
              </a:r>
            </a:p>
            <a:p>
              <a:pPr algn="ctr"/>
              <a:r>
                <a:rPr lang="en-US">
                  <a:solidFill>
                    <a:schemeClr val="bg1"/>
                  </a:solidFill>
                </a:rPr>
                <a:t>cases </a:t>
              </a:r>
            </a:p>
          </p:txBody>
        </p:sp>
        <p:sp>
          <p:nvSpPr>
            <p:cNvPr id="18" name="TextBox 17">
              <a:extLst>
                <a:ext uri="{FF2B5EF4-FFF2-40B4-BE49-F238E27FC236}">
                  <a16:creationId xmlns:a16="http://schemas.microsoft.com/office/drawing/2014/main" id="{D721F17F-B271-F267-958E-1A360B219087}"/>
                </a:ext>
              </a:extLst>
            </p:cNvPr>
            <p:cNvSpPr txBox="1"/>
            <p:nvPr/>
          </p:nvSpPr>
          <p:spPr>
            <a:xfrm rot="16200000">
              <a:off x="1980392" y="4137862"/>
              <a:ext cx="1107996" cy="369332"/>
            </a:xfrm>
            <a:prstGeom prst="rect">
              <a:avLst/>
            </a:prstGeom>
            <a:noFill/>
            <a:ln>
              <a:noFill/>
            </a:ln>
          </p:spPr>
          <p:txBody>
            <a:bodyPr wrap="none" rtlCol="0">
              <a:spAutoFit/>
            </a:bodyPr>
            <a:lstStyle/>
            <a:p>
              <a:pPr algn="ctr"/>
              <a:r>
                <a:rPr lang="en-US">
                  <a:solidFill>
                    <a:schemeClr val="bg1"/>
                  </a:solidFill>
                </a:rPr>
                <a:t>Controls </a:t>
              </a:r>
            </a:p>
          </p:txBody>
        </p:sp>
      </p:grpSp>
      <p:sp>
        <p:nvSpPr>
          <p:cNvPr id="19" name="Right Arrow 18">
            <a:extLst>
              <a:ext uri="{FF2B5EF4-FFF2-40B4-BE49-F238E27FC236}">
                <a16:creationId xmlns:a16="http://schemas.microsoft.com/office/drawing/2014/main" id="{841BF7AA-DB63-F1B4-A69B-9A6A0200E7AC}"/>
              </a:ext>
            </a:extLst>
          </p:cNvPr>
          <p:cNvSpPr/>
          <p:nvPr/>
        </p:nvSpPr>
        <p:spPr>
          <a:xfrm>
            <a:off x="2455041" y="3748123"/>
            <a:ext cx="660511" cy="1271607"/>
          </a:xfrm>
          <a:prstGeom prst="rightArrow">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E88E7B1-C6FD-E2F5-4555-652B24C4D81F}"/>
              </a:ext>
            </a:extLst>
          </p:cNvPr>
          <p:cNvSpPr/>
          <p:nvPr/>
        </p:nvSpPr>
        <p:spPr>
          <a:xfrm>
            <a:off x="8700628" y="3462429"/>
            <a:ext cx="3048993" cy="1836771"/>
          </a:xfrm>
          <a:prstGeom prst="rect">
            <a:avLst/>
          </a:prstGeom>
          <a:solidFill>
            <a:srgbClr val="008764"/>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000" b="1"/>
              <a:t>Result reporting</a:t>
            </a:r>
          </a:p>
          <a:p>
            <a:pPr algn="ctr"/>
            <a:r>
              <a:rPr lang="en-US" sz="2000" b="1"/>
              <a:t>for overall disease </a:t>
            </a:r>
            <a:r>
              <a:rPr lang="en-US" sz="2000" b="1" i="1"/>
              <a:t>P(D)</a:t>
            </a:r>
            <a:endParaRPr lang="en-US" sz="2000" i="1"/>
          </a:p>
          <a:p>
            <a:pPr algn="ctr">
              <a:spcBef>
                <a:spcPts val="600"/>
              </a:spcBef>
            </a:pPr>
            <a:r>
              <a:rPr lang="en-US" sz="1600"/>
              <a:t>Estimated at </a:t>
            </a:r>
            <a:r>
              <a:rPr lang="en-US" sz="1600">
                <a:latin typeface="Arial"/>
                <a:cs typeface="Arial"/>
              </a:rPr>
              <a:t>1.6 per 100 person-years follow-up </a:t>
            </a:r>
            <a:r>
              <a:rPr lang="en-US" sz="1600"/>
              <a:t>for individuals 40 and older with obesity (BMI ≥30 kg/m</a:t>
            </a:r>
            <a:r>
              <a:rPr lang="en-US" sz="1600" baseline="30000"/>
              <a:t>2</a:t>
            </a:r>
            <a:r>
              <a:rPr lang="en-US" sz="1600"/>
              <a:t>) </a:t>
            </a:r>
            <a:r>
              <a:rPr lang="en-US" sz="1600" baseline="30000"/>
              <a:t>2-3</a:t>
            </a:r>
            <a:endParaRPr lang="en-US" sz="1600" b="1" i="1" baseline="30000"/>
          </a:p>
          <a:p>
            <a:pPr algn="ctr"/>
            <a:endParaRPr lang="en-US" sz="1600" b="1" i="1"/>
          </a:p>
          <a:p>
            <a:pPr algn="ctr"/>
            <a:endParaRPr lang="en-US" b="1" i="1"/>
          </a:p>
        </p:txBody>
      </p:sp>
      <p:sp>
        <p:nvSpPr>
          <p:cNvPr id="6" name="Right Arrow 5">
            <a:extLst>
              <a:ext uri="{FF2B5EF4-FFF2-40B4-BE49-F238E27FC236}">
                <a16:creationId xmlns:a16="http://schemas.microsoft.com/office/drawing/2014/main" id="{B80FAE52-063F-5635-5B31-672C3023CDAD}"/>
              </a:ext>
            </a:extLst>
          </p:cNvPr>
          <p:cNvSpPr/>
          <p:nvPr/>
        </p:nvSpPr>
        <p:spPr>
          <a:xfrm>
            <a:off x="7934375" y="3776220"/>
            <a:ext cx="660511" cy="1271607"/>
          </a:xfrm>
          <a:prstGeom prst="rightArrow">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E17FE9E-7784-877B-3A51-265AF939B773}"/>
              </a:ext>
            </a:extLst>
          </p:cNvPr>
          <p:cNvSpPr txBox="1"/>
          <p:nvPr/>
        </p:nvSpPr>
        <p:spPr>
          <a:xfrm>
            <a:off x="0" y="5800106"/>
            <a:ext cx="4903200" cy="461665"/>
          </a:xfrm>
          <a:prstGeom prst="rect">
            <a:avLst/>
          </a:prstGeom>
          <a:noFill/>
        </p:spPr>
        <p:txBody>
          <a:bodyPr wrap="square" rtlCol="0">
            <a:spAutoFit/>
          </a:bodyPr>
          <a:lstStyle/>
          <a:p>
            <a:r>
              <a:rPr lang="en-US" sz="800" b="0" i="0" baseline="30000">
                <a:solidFill>
                  <a:schemeClr val="bg1"/>
                </a:solidFill>
                <a:effectLst/>
                <a:latin typeface="Arial" panose="020B0604020202020204" pitchFamily="34" charset="0"/>
              </a:rPr>
              <a:t>1</a:t>
            </a:r>
            <a:r>
              <a:rPr lang="en-US" sz="800" b="0" i="0">
                <a:solidFill>
                  <a:schemeClr val="bg1"/>
                </a:solidFill>
                <a:effectLst/>
                <a:latin typeface="Arial" panose="020B0604020202020204" pitchFamily="34" charset="0"/>
              </a:rPr>
              <a:t>Massaad, DiRienzo, et al. Novel performance quantification of MCED testing to aid clinical decisions: Analysis of a sequential reflex blood-based methylated ctDNA test [abstract]. In: Proceedings of the AACR Meeting 2025; Cancer Res 2025;85(8_Suppl_2)</a:t>
            </a:r>
            <a:endParaRPr lang="en-US" sz="800">
              <a:solidFill>
                <a:schemeClr val="bg1"/>
              </a:solidFill>
            </a:endParaRPr>
          </a:p>
        </p:txBody>
      </p:sp>
      <p:sp>
        <p:nvSpPr>
          <p:cNvPr id="9" name="TextBox 8">
            <a:extLst>
              <a:ext uri="{FF2B5EF4-FFF2-40B4-BE49-F238E27FC236}">
                <a16:creationId xmlns:a16="http://schemas.microsoft.com/office/drawing/2014/main" id="{445D0AF5-FBBC-F4AC-D065-86E51E8F7D78}"/>
              </a:ext>
            </a:extLst>
          </p:cNvPr>
          <p:cNvSpPr txBox="1"/>
          <p:nvPr/>
        </p:nvSpPr>
        <p:spPr>
          <a:xfrm>
            <a:off x="6416158" y="5767200"/>
            <a:ext cx="5767200" cy="461665"/>
          </a:xfrm>
          <a:prstGeom prst="rect">
            <a:avLst/>
          </a:prstGeom>
          <a:noFill/>
        </p:spPr>
        <p:txBody>
          <a:bodyPr wrap="square" lIns="91440" tIns="45720" rIns="91440" bIns="45720" rtlCol="0" anchor="t">
            <a:spAutoFit/>
          </a:bodyPr>
          <a:lstStyle/>
          <a:p>
            <a:r>
              <a:rPr lang="en-US" sz="800" b="0" i="0" baseline="30000">
                <a:solidFill>
                  <a:schemeClr val="bg1"/>
                </a:solidFill>
                <a:effectLst/>
                <a:latin typeface="Arial"/>
                <a:cs typeface="Arial"/>
              </a:rPr>
              <a:t>2</a:t>
            </a:r>
            <a:r>
              <a:rPr lang="en-US" sz="800" b="0" i="0">
                <a:solidFill>
                  <a:schemeClr val="bg1"/>
                </a:solidFill>
                <a:effectLst/>
                <a:latin typeface="Arial"/>
                <a:cs typeface="Arial"/>
              </a:rPr>
              <a:t>Basen-Engquist K, Chang M. Obesity and cancer risk: recent review and evidence. </a:t>
            </a:r>
            <a:r>
              <a:rPr lang="en-US" sz="800" b="0" i="1">
                <a:solidFill>
                  <a:schemeClr val="bg1"/>
                </a:solidFill>
                <a:effectLst/>
                <a:latin typeface="Arial"/>
                <a:cs typeface="Arial"/>
              </a:rPr>
              <a:t>Curr Oncol Rep</a:t>
            </a:r>
            <a:r>
              <a:rPr lang="en-US" sz="800" b="0" i="0">
                <a:solidFill>
                  <a:schemeClr val="bg1"/>
                </a:solidFill>
                <a:effectLst/>
                <a:latin typeface="Arial"/>
                <a:cs typeface="Arial"/>
              </a:rPr>
              <a:t>. 2011;13(1):71-76.</a:t>
            </a:r>
          </a:p>
          <a:p>
            <a:r>
              <a:rPr lang="en-US" sz="800" baseline="30000">
                <a:solidFill>
                  <a:schemeClr val="bg1"/>
                </a:solidFill>
              </a:rPr>
              <a:t>3</a:t>
            </a:r>
            <a:r>
              <a:rPr lang="en-US" sz="800">
                <a:solidFill>
                  <a:schemeClr val="bg1"/>
                </a:solidFill>
              </a:rPr>
              <a:t>Sun JY, Huang WJ, Hua Y, et al. Trends in general and abdominal obesity in US adults: Evidence from the National Health and Nutrition Examination Survey (2001-2018)</a:t>
            </a:r>
            <a:endParaRPr lang="en-US" sz="800">
              <a:solidFill>
                <a:schemeClr val="bg1"/>
              </a:solidFill>
              <a:cs typeface="Arial"/>
            </a:endParaRPr>
          </a:p>
        </p:txBody>
      </p:sp>
    </p:spTree>
    <p:extLst>
      <p:ext uri="{BB962C8B-B14F-4D97-AF65-F5344CB8AC3E}">
        <p14:creationId xmlns:p14="http://schemas.microsoft.com/office/powerpoint/2010/main" val="1208414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0DDCA-01DA-06B2-355D-971845D0912F}"/>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5E66988-2E67-345B-E29D-081B41D6E39D}"/>
              </a:ext>
            </a:extLst>
          </p:cNvPr>
          <p:cNvGraphicFramePr>
            <a:graphicFrameLocks noChangeAspect="1"/>
          </p:cNvGraphicFramePr>
          <p:nvPr>
            <p:custDataLst>
              <p:tags r:id="rId1"/>
            </p:custDataLst>
            <p:extLst>
              <p:ext uri="{D42A27DB-BD31-4B8C-83A1-F6EECF244321}">
                <p14:modId xmlns:p14="http://schemas.microsoft.com/office/powerpoint/2010/main" val="333986644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23" imgW="7772400" imgH="10058400" progId="TCLayout.ActiveDocument.1">
                  <p:embed/>
                </p:oleObj>
              </mc:Choice>
              <mc:Fallback>
                <p:oleObj name="think-cell Slide" r:id="rId23" imgW="7772400" imgH="10058400" progId="TCLayout.ActiveDocument.1">
                  <p:embed/>
                  <p:pic>
                    <p:nvPicPr>
                      <p:cNvPr id="7" name="think-cell data - do not delete" hidden="1">
                        <a:extLst>
                          <a:ext uri="{FF2B5EF4-FFF2-40B4-BE49-F238E27FC236}">
                            <a16:creationId xmlns:a16="http://schemas.microsoft.com/office/drawing/2014/main" id="{15E66988-2E67-345B-E29D-081B41D6E39D}"/>
                          </a:ext>
                        </a:extLst>
                      </p:cNvPr>
                      <p:cNvPicPr/>
                      <p:nvPr/>
                    </p:nvPicPr>
                    <p:blipFill>
                      <a:blip r:embed="rId2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F153AF6-034D-165E-BC57-2C4D828CC948}"/>
              </a:ext>
            </a:extLst>
          </p:cNvPr>
          <p:cNvSpPr>
            <a:spLocks noGrp="1"/>
          </p:cNvSpPr>
          <p:nvPr>
            <p:ph type="title"/>
          </p:nvPr>
        </p:nvSpPr>
        <p:spPr>
          <a:xfrm>
            <a:off x="632936" y="286956"/>
            <a:ext cx="11747090" cy="1371600"/>
          </a:xfrm>
        </p:spPr>
        <p:txBody>
          <a:bodyPr vert="horz">
            <a:normAutofit/>
          </a:bodyPr>
          <a:lstStyle/>
          <a:p>
            <a:r>
              <a:rPr lang="en-US" sz="3200"/>
              <a:t>Results: Validation Cohort Characteristics in Individuals Aged ≥ 40 Years with Obesity</a:t>
            </a:r>
            <a:r>
              <a:rPr lang="en-US" sz="3200" baseline="30000"/>
              <a:t>1</a:t>
            </a:r>
          </a:p>
        </p:txBody>
      </p:sp>
      <p:sp>
        <p:nvSpPr>
          <p:cNvPr id="3" name="Slide Number Placeholder 2">
            <a:extLst>
              <a:ext uri="{FF2B5EF4-FFF2-40B4-BE49-F238E27FC236}">
                <a16:creationId xmlns:a16="http://schemas.microsoft.com/office/drawing/2014/main" id="{FC56D110-5916-25EF-B1E3-18B0C1316F2E}"/>
              </a:ext>
            </a:extLst>
          </p:cNvPr>
          <p:cNvSpPr>
            <a:spLocks noGrp="1"/>
          </p:cNvSpPr>
          <p:nvPr>
            <p:ph type="sldNum" sz="quarter" idx="12"/>
          </p:nvPr>
        </p:nvSpPr>
        <p:spPr/>
        <p:txBody>
          <a:bodyPr/>
          <a:lstStyle/>
          <a:p>
            <a:fld id="{BE33F7A0-71F0-446B-9DE8-6D75BE64EE0F}" type="slidenum">
              <a:rPr lang="en-US" smtClean="0"/>
              <a:pPr/>
              <a:t>7</a:t>
            </a:fld>
            <a:endParaRPr lang="en-US"/>
          </a:p>
        </p:txBody>
      </p:sp>
      <p:sp>
        <p:nvSpPr>
          <p:cNvPr id="5" name="Text Placeholder 4">
            <a:extLst>
              <a:ext uri="{FF2B5EF4-FFF2-40B4-BE49-F238E27FC236}">
                <a16:creationId xmlns:a16="http://schemas.microsoft.com/office/drawing/2014/main" id="{9F83D163-D2B1-9AFE-D711-FD72D1247839}"/>
              </a:ext>
            </a:extLst>
          </p:cNvPr>
          <p:cNvSpPr>
            <a:spLocks noGrp="1"/>
          </p:cNvSpPr>
          <p:nvPr>
            <p:ph type="body" sz="quarter" idx="15"/>
          </p:nvPr>
        </p:nvSpPr>
        <p:spPr/>
        <p:txBody>
          <a:bodyPr/>
          <a:lstStyle/>
          <a:p>
            <a:r>
              <a:rPr lang="en-US"/>
              <a:t>Dax </a:t>
            </a:r>
            <a:r>
              <a:rPr lang="en-US" err="1"/>
              <a:t>Kurbegov</a:t>
            </a:r>
            <a:r>
              <a:rPr lang="en-US"/>
              <a:t>, MD, FASCO</a:t>
            </a:r>
          </a:p>
        </p:txBody>
      </p:sp>
      <p:graphicFrame>
        <p:nvGraphicFramePr>
          <p:cNvPr id="73" name="Chart 72">
            <a:extLst>
              <a:ext uri="{FF2B5EF4-FFF2-40B4-BE49-F238E27FC236}">
                <a16:creationId xmlns:a16="http://schemas.microsoft.com/office/drawing/2014/main" id="{56A8DCE4-BA4F-393B-33B7-C69048FDD54E}"/>
              </a:ext>
            </a:extLst>
          </p:cNvPr>
          <p:cNvGraphicFramePr/>
          <p:nvPr>
            <p:custDataLst>
              <p:tags r:id="rId2"/>
            </p:custDataLst>
            <p:extLst>
              <p:ext uri="{D42A27DB-BD31-4B8C-83A1-F6EECF244321}">
                <p14:modId xmlns:p14="http://schemas.microsoft.com/office/powerpoint/2010/main" val="3377143569"/>
              </p:ext>
            </p:extLst>
          </p:nvPr>
        </p:nvGraphicFramePr>
        <p:xfrm>
          <a:off x="7034213" y="1916113"/>
          <a:ext cx="4664075" cy="2366962"/>
        </p:xfrm>
        <a:graphic>
          <a:graphicData uri="http://schemas.openxmlformats.org/drawingml/2006/chart">
            <c:chart xmlns:c="http://schemas.openxmlformats.org/drawingml/2006/chart" xmlns:r="http://schemas.openxmlformats.org/officeDocument/2006/relationships" r:id="rId25"/>
          </a:graphicData>
        </a:graphic>
      </p:graphicFrame>
      <p:sp>
        <p:nvSpPr>
          <p:cNvPr id="28" name="Text Placeholder 2">
            <a:extLst>
              <a:ext uri="{FF2B5EF4-FFF2-40B4-BE49-F238E27FC236}">
                <a16:creationId xmlns:a16="http://schemas.microsoft.com/office/drawing/2014/main" id="{ADBC454D-47DB-4309-BD2E-5E357C05632D}"/>
              </a:ext>
            </a:extLst>
          </p:cNvPr>
          <p:cNvSpPr txBox="1">
            <a:spLocks/>
          </p:cNvSpPr>
          <p:nvPr>
            <p:custDataLst>
              <p:tags r:id="rId3"/>
            </p:custDataLst>
          </p:nvPr>
        </p:nvSpPr>
        <p:spPr bwMode="auto">
          <a:xfrm>
            <a:off x="8020050" y="4135755"/>
            <a:ext cx="212725" cy="531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342900" indent="-342900" algn="l" defTabSz="914400" rtl="0" eaLnBrk="1" latinLnBrk="0" hangingPunct="1">
              <a:lnSpc>
                <a:spcPct val="100000"/>
              </a:lnSpc>
              <a:spcBef>
                <a:spcPts val="1000"/>
              </a:spcBef>
              <a:buClr>
                <a:schemeClr val="bg1"/>
              </a:buClr>
              <a:buFont typeface="Arial" panose="020B0604020202020204" pitchFamily="34" charset="0"/>
              <a:buChar char="•"/>
              <a:defRPr lang="en-US" sz="24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bg1"/>
              </a:buClr>
              <a:buFont typeface="Wingdings" panose="05000000000000000000" pitchFamily="2" charset="2"/>
              <a:buChar char="§"/>
              <a:defRPr lang="en-US" sz="2400" kern="1200" dirty="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1"/>
              </a:buClr>
              <a:buFont typeface="Courier New" panose="02070309020205020404" pitchFamily="49" charset="0"/>
              <a:buChar char="o"/>
              <a:defRPr lang="en-US" sz="1800" kern="1200" dirty="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6D1BB072-B32A-45D0-AEB5-109953B936D5}" type="datetime'''O''''''''''''''''''t''h''''e''''''''r''s'''">
              <a:rPr lang="en-US" altLang="en-US" sz="1400" smtClean="0">
                <a:latin typeface="+mn-lt"/>
                <a:cs typeface="+mn-cs"/>
              </a:rPr>
              <a:pPr marL="0" indent="0" algn="r">
                <a:spcBef>
                  <a:spcPct val="0"/>
                </a:spcBef>
                <a:spcAft>
                  <a:spcPct val="0"/>
                </a:spcAft>
                <a:buNone/>
              </a:pPr>
              <a:t>Others</a:t>
            </a:fld>
            <a:endParaRPr lang="en-US" sz="1400">
              <a:latin typeface="+mn-lt"/>
              <a:cs typeface="+mn-cs"/>
            </a:endParaRPr>
          </a:p>
        </p:txBody>
      </p:sp>
      <p:sp>
        <p:nvSpPr>
          <p:cNvPr id="15" name="Text Placeholder 2">
            <a:extLst>
              <a:ext uri="{FF2B5EF4-FFF2-40B4-BE49-F238E27FC236}">
                <a16:creationId xmlns:a16="http://schemas.microsoft.com/office/drawing/2014/main" id="{4FA3F121-598F-F86A-7DCE-3D267C3A590B}"/>
              </a:ext>
            </a:extLst>
          </p:cNvPr>
          <p:cNvSpPr txBox="1">
            <a:spLocks/>
          </p:cNvSpPr>
          <p:nvPr>
            <p:custDataLst>
              <p:tags r:id="rId4"/>
            </p:custDataLst>
          </p:nvPr>
        </p:nvSpPr>
        <p:spPr bwMode="auto">
          <a:xfrm>
            <a:off x="8353425" y="4135755"/>
            <a:ext cx="212725" cy="5715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342900" indent="-342900" algn="l" defTabSz="914400" rtl="0" eaLnBrk="1" latinLnBrk="0" hangingPunct="1">
              <a:lnSpc>
                <a:spcPct val="100000"/>
              </a:lnSpc>
              <a:spcBef>
                <a:spcPts val="1000"/>
              </a:spcBef>
              <a:buClr>
                <a:schemeClr val="bg1"/>
              </a:buClr>
              <a:buFont typeface="Arial" panose="020B0604020202020204" pitchFamily="34" charset="0"/>
              <a:buChar char="•"/>
              <a:defRPr lang="en-US" sz="24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bg1"/>
              </a:buClr>
              <a:buFont typeface="Wingdings" panose="05000000000000000000" pitchFamily="2" charset="2"/>
              <a:buChar char="§"/>
              <a:defRPr lang="en-US" sz="2400" kern="1200" dirty="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1"/>
              </a:buClr>
              <a:buFont typeface="Courier New" panose="02070309020205020404" pitchFamily="49" charset="0"/>
              <a:buChar char="o"/>
              <a:defRPr lang="en-US" sz="1800" kern="1200" dirty="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0B2DDBA3-69C7-4CFE-A6F9-755F21626785}" type="datetime'''''''U''''t''e''r''''''''''''i''''n''''e'''''''''''''''''''">
              <a:rPr lang="en-US" altLang="en-US" sz="1400" smtClean="0">
                <a:latin typeface="+mn-lt"/>
                <a:cs typeface="+mn-cs"/>
              </a:rPr>
              <a:pPr marL="0" indent="0" algn="r">
                <a:spcBef>
                  <a:spcPct val="0"/>
                </a:spcBef>
                <a:spcAft>
                  <a:spcPct val="0"/>
                </a:spcAft>
                <a:buNone/>
              </a:pPr>
              <a:t>Uterine</a:t>
            </a:fld>
            <a:endParaRPr lang="en-US" sz="1400">
              <a:latin typeface="+mn-lt"/>
              <a:cs typeface="+mn-cs"/>
            </a:endParaRPr>
          </a:p>
        </p:txBody>
      </p:sp>
      <p:sp>
        <p:nvSpPr>
          <p:cNvPr id="83" name="Text Placeholder 2">
            <a:extLst>
              <a:ext uri="{FF2B5EF4-FFF2-40B4-BE49-F238E27FC236}">
                <a16:creationId xmlns:a16="http://schemas.microsoft.com/office/drawing/2014/main" id="{1DED97A1-9737-C9B2-E8BB-F65E99D3BA27}"/>
              </a:ext>
            </a:extLst>
          </p:cNvPr>
          <p:cNvSpPr txBox="1">
            <a:spLocks/>
          </p:cNvSpPr>
          <p:nvPr>
            <p:custDataLst>
              <p:tags r:id="rId5"/>
            </p:custDataLst>
          </p:nvPr>
        </p:nvSpPr>
        <p:spPr bwMode="auto">
          <a:xfrm>
            <a:off x="8685213" y="4135755"/>
            <a:ext cx="212725" cy="3937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342900" indent="-342900" algn="l" defTabSz="914400" rtl="0" eaLnBrk="1" latinLnBrk="0" hangingPunct="1">
              <a:lnSpc>
                <a:spcPct val="100000"/>
              </a:lnSpc>
              <a:spcBef>
                <a:spcPts val="1000"/>
              </a:spcBef>
              <a:buClr>
                <a:schemeClr val="bg1"/>
              </a:buClr>
              <a:buFont typeface="Arial" panose="020B0604020202020204" pitchFamily="34" charset="0"/>
              <a:buChar char="•"/>
              <a:defRPr lang="en-US" sz="24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bg1"/>
              </a:buClr>
              <a:buFont typeface="Wingdings" panose="05000000000000000000" pitchFamily="2" charset="2"/>
              <a:buChar char="§"/>
              <a:defRPr lang="en-US" sz="2400" kern="1200" dirty="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1"/>
              </a:buClr>
              <a:buFont typeface="Courier New" panose="02070309020205020404" pitchFamily="49" charset="0"/>
              <a:buChar char="o"/>
              <a:defRPr lang="en-US" sz="1800" kern="1200" dirty="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279BE809-2E6C-4553-8AEE-4EEC02CFC6E6}" type="datetime'''''''''''''''''''''''''''''L''u''''''''''''''''n''''g'">
              <a:rPr lang="en-US" altLang="en-US" sz="1400" smtClean="0">
                <a:latin typeface="+mn-lt"/>
                <a:cs typeface="+mn-cs"/>
              </a:rPr>
              <a:pPr marL="0" indent="0" algn="r">
                <a:spcBef>
                  <a:spcPct val="0"/>
                </a:spcBef>
                <a:spcAft>
                  <a:spcPct val="0"/>
                </a:spcAft>
                <a:buNone/>
              </a:pPr>
              <a:t>Lung</a:t>
            </a:fld>
            <a:endParaRPr lang="en-US" sz="1400">
              <a:latin typeface="+mn-lt"/>
              <a:cs typeface="+mn-cs"/>
            </a:endParaRPr>
          </a:p>
        </p:txBody>
      </p:sp>
      <p:sp>
        <p:nvSpPr>
          <p:cNvPr id="22" name="Text Placeholder 2">
            <a:extLst>
              <a:ext uri="{FF2B5EF4-FFF2-40B4-BE49-F238E27FC236}">
                <a16:creationId xmlns:a16="http://schemas.microsoft.com/office/drawing/2014/main" id="{D55A2182-F5E4-400D-3559-1FCF228CA38E}"/>
              </a:ext>
            </a:extLst>
          </p:cNvPr>
          <p:cNvSpPr txBox="1">
            <a:spLocks/>
          </p:cNvSpPr>
          <p:nvPr>
            <p:custDataLst>
              <p:tags r:id="rId6"/>
            </p:custDataLst>
          </p:nvPr>
        </p:nvSpPr>
        <p:spPr bwMode="auto">
          <a:xfrm>
            <a:off x="9017000" y="4135755"/>
            <a:ext cx="212725" cy="10969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342900" indent="-342900" algn="l" defTabSz="914400" rtl="0" eaLnBrk="1" latinLnBrk="0" hangingPunct="1">
              <a:lnSpc>
                <a:spcPct val="100000"/>
              </a:lnSpc>
              <a:spcBef>
                <a:spcPts val="1000"/>
              </a:spcBef>
              <a:buClr>
                <a:schemeClr val="bg1"/>
              </a:buClr>
              <a:buFont typeface="Arial" panose="020B0604020202020204" pitchFamily="34" charset="0"/>
              <a:buChar char="•"/>
              <a:defRPr lang="en-US" sz="24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bg1"/>
              </a:buClr>
              <a:buFont typeface="Wingdings" panose="05000000000000000000" pitchFamily="2" charset="2"/>
              <a:buChar char="§"/>
              <a:defRPr lang="en-US" sz="2400" kern="1200" dirty="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1"/>
              </a:buClr>
              <a:buFont typeface="Courier New" panose="02070309020205020404" pitchFamily="49" charset="0"/>
              <a:buChar char="o"/>
              <a:defRPr lang="en-US" sz="1800" kern="1200" dirty="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2380D9BB-50D5-430F-A71F-82FA11D5A9E7}" type="datetime'L''''''''''y''m''ph''''''''''o''id''''''''-''''''l''''in''e'">
              <a:rPr lang="en-US" altLang="en-US" sz="1400" smtClean="0">
                <a:latin typeface="+mn-lt"/>
                <a:cs typeface="+mn-cs"/>
              </a:rPr>
              <a:pPr marL="0" indent="0" algn="r">
                <a:spcBef>
                  <a:spcPct val="0"/>
                </a:spcBef>
                <a:spcAft>
                  <a:spcPct val="0"/>
                </a:spcAft>
                <a:buNone/>
              </a:pPr>
              <a:t>Lymphoid-line</a:t>
            </a:fld>
            <a:endParaRPr lang="en-US" sz="1400">
              <a:latin typeface="+mn-lt"/>
              <a:cs typeface="+mn-cs"/>
            </a:endParaRPr>
          </a:p>
        </p:txBody>
      </p:sp>
      <p:sp>
        <p:nvSpPr>
          <p:cNvPr id="25" name="Text Placeholder 2">
            <a:extLst>
              <a:ext uri="{FF2B5EF4-FFF2-40B4-BE49-F238E27FC236}">
                <a16:creationId xmlns:a16="http://schemas.microsoft.com/office/drawing/2014/main" id="{97540D0A-5202-A9A1-BB76-F28A73CDB267}"/>
              </a:ext>
            </a:extLst>
          </p:cNvPr>
          <p:cNvSpPr txBox="1">
            <a:spLocks/>
          </p:cNvSpPr>
          <p:nvPr>
            <p:custDataLst>
              <p:tags r:id="rId7"/>
            </p:custDataLst>
          </p:nvPr>
        </p:nvSpPr>
        <p:spPr bwMode="auto">
          <a:xfrm>
            <a:off x="9348788" y="4135755"/>
            <a:ext cx="212725" cy="660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342900" indent="-342900" algn="l" defTabSz="914400" rtl="0" eaLnBrk="1" latinLnBrk="0" hangingPunct="1">
              <a:lnSpc>
                <a:spcPct val="100000"/>
              </a:lnSpc>
              <a:spcBef>
                <a:spcPts val="1000"/>
              </a:spcBef>
              <a:buClr>
                <a:schemeClr val="bg1"/>
              </a:buClr>
              <a:buFont typeface="Arial" panose="020B0604020202020204" pitchFamily="34" charset="0"/>
              <a:buChar char="•"/>
              <a:defRPr lang="en-US" sz="24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bg1"/>
              </a:buClr>
              <a:buFont typeface="Wingdings" panose="05000000000000000000" pitchFamily="2" charset="2"/>
              <a:buChar char="§"/>
              <a:defRPr lang="en-US" sz="2400" kern="1200" dirty="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1"/>
              </a:buClr>
              <a:buFont typeface="Courier New" panose="02070309020205020404" pitchFamily="49" charset="0"/>
              <a:buChar char="o"/>
              <a:defRPr lang="en-US" sz="1800" kern="1200" dirty="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669CA948-2BA9-402F-AC70-B6AF8B35B486}" type="datetime'''''Pr''''''''''''''o''s''''''t''''''''''''''''a''t''e'''''''">
              <a:rPr lang="en-US" altLang="en-US" sz="1400" smtClean="0">
                <a:latin typeface="+mn-lt"/>
                <a:cs typeface="+mn-cs"/>
              </a:rPr>
              <a:pPr marL="0" indent="0" algn="r">
                <a:spcBef>
                  <a:spcPct val="0"/>
                </a:spcBef>
                <a:spcAft>
                  <a:spcPct val="0"/>
                </a:spcAft>
                <a:buNone/>
              </a:pPr>
              <a:t>Prostate</a:t>
            </a:fld>
            <a:endParaRPr lang="en-US" sz="1400">
              <a:latin typeface="+mn-lt"/>
              <a:cs typeface="+mn-cs"/>
            </a:endParaRPr>
          </a:p>
        </p:txBody>
      </p:sp>
      <p:sp>
        <p:nvSpPr>
          <p:cNvPr id="232" name="Text Placeholder 2">
            <a:extLst>
              <a:ext uri="{FF2B5EF4-FFF2-40B4-BE49-F238E27FC236}">
                <a16:creationId xmlns:a16="http://schemas.microsoft.com/office/drawing/2014/main" id="{EC871CA2-2816-4622-F70D-D22AC10CCC7A}"/>
              </a:ext>
            </a:extLst>
          </p:cNvPr>
          <p:cNvSpPr txBox="1">
            <a:spLocks/>
          </p:cNvSpPr>
          <p:nvPr>
            <p:custDataLst>
              <p:tags r:id="rId8"/>
            </p:custDataLst>
          </p:nvPr>
        </p:nvSpPr>
        <p:spPr bwMode="auto">
          <a:xfrm>
            <a:off x="7688263" y="4135755"/>
            <a:ext cx="212725" cy="512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342900" indent="-342900" algn="l" defTabSz="914400" rtl="0" eaLnBrk="1" latinLnBrk="0" hangingPunct="1">
              <a:lnSpc>
                <a:spcPct val="100000"/>
              </a:lnSpc>
              <a:spcBef>
                <a:spcPts val="1000"/>
              </a:spcBef>
              <a:buClr>
                <a:schemeClr val="bg1"/>
              </a:buClr>
              <a:buFont typeface="Arial" panose="020B0604020202020204" pitchFamily="34" charset="0"/>
              <a:buChar char="•"/>
              <a:defRPr lang="en-US" sz="24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bg1"/>
              </a:buClr>
              <a:buFont typeface="Wingdings" panose="05000000000000000000" pitchFamily="2" charset="2"/>
              <a:buChar char="§"/>
              <a:defRPr lang="en-US" sz="2400" kern="1200" dirty="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1"/>
              </a:buClr>
              <a:buFont typeface="Courier New" panose="02070309020205020404" pitchFamily="49" charset="0"/>
              <a:buChar char="o"/>
              <a:defRPr lang="en-US" sz="1800" kern="1200" dirty="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58BC1296-6888-4C9A-B705-900AEB6A798C}" type="datetime'''''''''B''re''''''''''''''''''''''''''a''''''''st'''''">
              <a:rPr lang="en-US" altLang="en-US" sz="1400" smtClean="0">
                <a:latin typeface="+mn-lt"/>
                <a:cs typeface="+mn-cs"/>
              </a:rPr>
              <a:pPr marL="0" indent="0" algn="r">
                <a:spcBef>
                  <a:spcPct val="0"/>
                </a:spcBef>
                <a:spcAft>
                  <a:spcPct val="0"/>
                </a:spcAft>
                <a:buNone/>
              </a:pPr>
              <a:t>Breast</a:t>
            </a:fld>
            <a:endParaRPr lang="en-US" sz="1400">
              <a:latin typeface="+mn-lt"/>
              <a:cs typeface="+mn-cs"/>
            </a:endParaRPr>
          </a:p>
        </p:txBody>
      </p:sp>
      <p:sp>
        <p:nvSpPr>
          <p:cNvPr id="229" name="Text Placeholder 2">
            <a:extLst>
              <a:ext uri="{FF2B5EF4-FFF2-40B4-BE49-F238E27FC236}">
                <a16:creationId xmlns:a16="http://schemas.microsoft.com/office/drawing/2014/main" id="{F44C0198-BEAA-8489-10CE-CBC86B0E8EA4}"/>
              </a:ext>
            </a:extLst>
          </p:cNvPr>
          <p:cNvSpPr txBox="1">
            <a:spLocks/>
          </p:cNvSpPr>
          <p:nvPr>
            <p:custDataLst>
              <p:tags r:id="rId9"/>
            </p:custDataLst>
          </p:nvPr>
        </p:nvSpPr>
        <p:spPr bwMode="auto">
          <a:xfrm>
            <a:off x="10013950" y="4135755"/>
            <a:ext cx="212725" cy="7493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342900" indent="-342900" algn="l" defTabSz="914400" rtl="0" eaLnBrk="1" latinLnBrk="0" hangingPunct="1">
              <a:lnSpc>
                <a:spcPct val="100000"/>
              </a:lnSpc>
              <a:spcBef>
                <a:spcPts val="1000"/>
              </a:spcBef>
              <a:buClr>
                <a:schemeClr val="bg1"/>
              </a:buClr>
              <a:buFont typeface="Arial" panose="020B0604020202020204" pitchFamily="34" charset="0"/>
              <a:buChar char="•"/>
              <a:defRPr lang="en-US" sz="24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bg1"/>
              </a:buClr>
              <a:buFont typeface="Wingdings" panose="05000000000000000000" pitchFamily="2" charset="2"/>
              <a:buChar char="§"/>
              <a:defRPr lang="en-US" sz="2400" kern="1200" dirty="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1"/>
              </a:buClr>
              <a:buFont typeface="Courier New" panose="02070309020205020404" pitchFamily="49" charset="0"/>
              <a:buChar char="o"/>
              <a:defRPr lang="en-US" sz="1800" kern="1200" dirty="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864DF825-C498-4953-900A-257A7FFE2455}" type="datetime'''P''''''''''''''''''''''''''''a''''''ncr''''''e''''''as'''''">
              <a:rPr lang="en-US" altLang="en-US" sz="1400" smtClean="0">
                <a:latin typeface="+mn-lt"/>
                <a:cs typeface="+mn-cs"/>
              </a:rPr>
              <a:pPr marL="0" indent="0" algn="r">
                <a:spcBef>
                  <a:spcPct val="0"/>
                </a:spcBef>
                <a:spcAft>
                  <a:spcPct val="0"/>
                </a:spcAft>
                <a:buNone/>
              </a:pPr>
              <a:t>Pancreas</a:t>
            </a:fld>
            <a:endParaRPr lang="en-US" sz="1400">
              <a:latin typeface="+mn-lt"/>
              <a:cs typeface="+mn-cs"/>
            </a:endParaRPr>
          </a:p>
        </p:txBody>
      </p:sp>
      <p:sp>
        <p:nvSpPr>
          <p:cNvPr id="128" name="Text Placeholder 2">
            <a:extLst>
              <a:ext uri="{FF2B5EF4-FFF2-40B4-BE49-F238E27FC236}">
                <a16:creationId xmlns:a16="http://schemas.microsoft.com/office/drawing/2014/main" id="{DCC3DEBD-48F6-8635-ADC3-91CEDC2798B0}"/>
              </a:ext>
            </a:extLst>
          </p:cNvPr>
          <p:cNvSpPr txBox="1">
            <a:spLocks/>
          </p:cNvSpPr>
          <p:nvPr>
            <p:custDataLst>
              <p:tags r:id="rId10"/>
            </p:custDataLst>
          </p:nvPr>
        </p:nvSpPr>
        <p:spPr bwMode="auto">
          <a:xfrm>
            <a:off x="10677525" y="4135755"/>
            <a:ext cx="212725" cy="376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342900" indent="-342900" algn="l" defTabSz="914400" rtl="0" eaLnBrk="1" latinLnBrk="0" hangingPunct="1">
              <a:lnSpc>
                <a:spcPct val="100000"/>
              </a:lnSpc>
              <a:spcBef>
                <a:spcPts val="1000"/>
              </a:spcBef>
              <a:buClr>
                <a:schemeClr val="bg1"/>
              </a:buClr>
              <a:buFont typeface="Arial" panose="020B0604020202020204" pitchFamily="34" charset="0"/>
              <a:buChar char="•"/>
              <a:defRPr lang="en-US" sz="24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bg1"/>
              </a:buClr>
              <a:buFont typeface="Wingdings" panose="05000000000000000000" pitchFamily="2" charset="2"/>
              <a:buChar char="§"/>
              <a:defRPr lang="en-US" sz="2400" kern="1200" dirty="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1"/>
              </a:buClr>
              <a:buFont typeface="Courier New" panose="02070309020205020404" pitchFamily="49" charset="0"/>
              <a:buChar char="o"/>
              <a:defRPr lang="en-US" sz="1800" kern="1200" dirty="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655C8A26-822F-4A2D-8595-41F7C2EB3D8D}" type="datetime'''''''''''''''H''''''''''''''''''&amp;''''''''''''''''''N'">
              <a:rPr lang="en-US" altLang="en-US" sz="1400" smtClean="0">
                <a:latin typeface="+mn-lt"/>
                <a:cs typeface="+mn-cs"/>
              </a:rPr>
              <a:pPr marL="0" indent="0" algn="r">
                <a:spcBef>
                  <a:spcPct val="0"/>
                </a:spcBef>
                <a:spcAft>
                  <a:spcPct val="0"/>
                </a:spcAft>
                <a:buNone/>
              </a:pPr>
              <a:t>H&amp;N</a:t>
            </a:fld>
            <a:endParaRPr lang="en-US" sz="1400">
              <a:latin typeface="+mn-lt"/>
              <a:cs typeface="+mn-cs"/>
            </a:endParaRPr>
          </a:p>
        </p:txBody>
      </p:sp>
      <p:sp>
        <p:nvSpPr>
          <p:cNvPr id="223" name="Text Placeholder 2">
            <a:extLst>
              <a:ext uri="{FF2B5EF4-FFF2-40B4-BE49-F238E27FC236}">
                <a16:creationId xmlns:a16="http://schemas.microsoft.com/office/drawing/2014/main" id="{9FC3E428-6FF6-2A53-8F5A-70F05E2C5C2D}"/>
              </a:ext>
            </a:extLst>
          </p:cNvPr>
          <p:cNvSpPr txBox="1">
            <a:spLocks/>
          </p:cNvSpPr>
          <p:nvPr>
            <p:custDataLst>
              <p:tags r:id="rId11"/>
            </p:custDataLst>
          </p:nvPr>
        </p:nvSpPr>
        <p:spPr bwMode="auto">
          <a:xfrm>
            <a:off x="11010900" y="4135755"/>
            <a:ext cx="212725" cy="4333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342900" indent="-342900" algn="l" defTabSz="914400" rtl="0" eaLnBrk="1" latinLnBrk="0" hangingPunct="1">
              <a:lnSpc>
                <a:spcPct val="100000"/>
              </a:lnSpc>
              <a:spcBef>
                <a:spcPts val="1000"/>
              </a:spcBef>
              <a:buClr>
                <a:schemeClr val="bg1"/>
              </a:buClr>
              <a:buFont typeface="Arial" panose="020B0604020202020204" pitchFamily="34" charset="0"/>
              <a:buChar char="•"/>
              <a:defRPr lang="en-US" sz="24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bg1"/>
              </a:buClr>
              <a:buFont typeface="Wingdings" panose="05000000000000000000" pitchFamily="2" charset="2"/>
              <a:buChar char="§"/>
              <a:defRPr lang="en-US" sz="2400" kern="1200" dirty="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1"/>
              </a:buClr>
              <a:buFont typeface="Courier New" panose="02070309020205020404" pitchFamily="49" charset="0"/>
              <a:buChar char="o"/>
              <a:defRPr lang="en-US" sz="1800" kern="1200" dirty="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009C3714-427F-4A8B-B900-E51A2CE916B1}" type="datetime'L''''''''i''''''''''''ver'''''''''''''''''''''''' '">
              <a:rPr lang="en-US" altLang="en-US" sz="1400" smtClean="0">
                <a:latin typeface="+mn-lt"/>
                <a:cs typeface="+mn-cs"/>
              </a:rPr>
              <a:pPr marL="0" indent="0" algn="r">
                <a:spcBef>
                  <a:spcPct val="0"/>
                </a:spcBef>
                <a:spcAft>
                  <a:spcPct val="0"/>
                </a:spcAft>
                <a:buNone/>
              </a:pPr>
              <a:t>Liver </a:t>
            </a:fld>
            <a:endParaRPr lang="en-US" sz="1400">
              <a:latin typeface="+mn-lt"/>
              <a:cs typeface="+mn-cs"/>
            </a:endParaRPr>
          </a:p>
        </p:txBody>
      </p:sp>
      <p:sp>
        <p:nvSpPr>
          <p:cNvPr id="226" name="Text Placeholder 2">
            <a:extLst>
              <a:ext uri="{FF2B5EF4-FFF2-40B4-BE49-F238E27FC236}">
                <a16:creationId xmlns:a16="http://schemas.microsoft.com/office/drawing/2014/main" id="{EAFE3CC7-DD00-6DED-6579-AA46A17607F9}"/>
              </a:ext>
            </a:extLst>
          </p:cNvPr>
          <p:cNvSpPr txBox="1">
            <a:spLocks/>
          </p:cNvSpPr>
          <p:nvPr>
            <p:custDataLst>
              <p:tags r:id="rId12"/>
            </p:custDataLst>
          </p:nvPr>
        </p:nvSpPr>
        <p:spPr bwMode="auto">
          <a:xfrm>
            <a:off x="11342688" y="4135755"/>
            <a:ext cx="212725" cy="8778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342900" indent="-342900" algn="l" defTabSz="914400" rtl="0" eaLnBrk="1" latinLnBrk="0" hangingPunct="1">
              <a:lnSpc>
                <a:spcPct val="100000"/>
              </a:lnSpc>
              <a:spcBef>
                <a:spcPts val="1000"/>
              </a:spcBef>
              <a:buClr>
                <a:schemeClr val="bg1"/>
              </a:buClr>
              <a:buFont typeface="Arial" panose="020B0604020202020204" pitchFamily="34" charset="0"/>
              <a:buChar char="•"/>
              <a:defRPr lang="en-US" sz="24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bg1"/>
              </a:buClr>
              <a:buFont typeface="Wingdings" panose="05000000000000000000" pitchFamily="2" charset="2"/>
              <a:buChar char="§"/>
              <a:defRPr lang="en-US" sz="2400" kern="1200" dirty="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1"/>
              </a:buClr>
              <a:buFont typeface="Courier New" panose="02070309020205020404" pitchFamily="49" charset="0"/>
              <a:buChar char="o"/>
              <a:defRPr lang="en-US" sz="1800" kern="1200" dirty="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810D31CE-1D0A-43FE-8E27-A69E40074021}" type="datetime'''Bi''''''''''li''''''''''''''ar''''y'' tr''''a''''c''t'''''''">
              <a:rPr lang="en-US" altLang="en-US" sz="1400" smtClean="0">
                <a:latin typeface="+mn-lt"/>
                <a:cs typeface="+mn-cs"/>
              </a:rPr>
              <a:pPr marL="0" indent="0" algn="r">
                <a:spcBef>
                  <a:spcPct val="0"/>
                </a:spcBef>
                <a:spcAft>
                  <a:spcPct val="0"/>
                </a:spcAft>
                <a:buNone/>
              </a:pPr>
              <a:t>Biliary tract</a:t>
            </a:fld>
            <a:endParaRPr lang="en-US" sz="1400">
              <a:latin typeface="+mn-lt"/>
              <a:cs typeface="+mn-cs"/>
            </a:endParaRPr>
          </a:p>
        </p:txBody>
      </p:sp>
      <p:sp>
        <p:nvSpPr>
          <p:cNvPr id="140" name="Text Placeholder 2">
            <a:extLst>
              <a:ext uri="{FF2B5EF4-FFF2-40B4-BE49-F238E27FC236}">
                <a16:creationId xmlns:a16="http://schemas.microsoft.com/office/drawing/2014/main" id="{EE0AFFA9-C110-63A7-7171-8CE9800F21FD}"/>
              </a:ext>
            </a:extLst>
          </p:cNvPr>
          <p:cNvSpPr txBox="1">
            <a:spLocks/>
          </p:cNvSpPr>
          <p:nvPr>
            <p:custDataLst>
              <p:tags r:id="rId13"/>
            </p:custDataLst>
          </p:nvPr>
        </p:nvSpPr>
        <p:spPr bwMode="auto">
          <a:xfrm>
            <a:off x="10345738" y="4135438"/>
            <a:ext cx="212725" cy="7191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342900" indent="-342900" algn="l" defTabSz="914400" rtl="0" eaLnBrk="1" latinLnBrk="0" hangingPunct="1">
              <a:lnSpc>
                <a:spcPct val="100000"/>
              </a:lnSpc>
              <a:spcBef>
                <a:spcPts val="1000"/>
              </a:spcBef>
              <a:buClr>
                <a:schemeClr val="bg1"/>
              </a:buClr>
              <a:buFont typeface="Arial" panose="020B0604020202020204" pitchFamily="34" charset="0"/>
              <a:buChar char="•"/>
              <a:defRPr lang="en-US" sz="24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bg1"/>
              </a:buClr>
              <a:buFont typeface="Wingdings" panose="05000000000000000000" pitchFamily="2" charset="2"/>
              <a:buChar char="§"/>
              <a:defRPr lang="en-US" sz="2400" kern="1200" dirty="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1"/>
              </a:buClr>
              <a:buFont typeface="Courier New" panose="02070309020205020404" pitchFamily="49" charset="0"/>
              <a:buChar char="o"/>
              <a:defRPr lang="en-US" sz="1800" kern="1200" dirty="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ACE559C2-88EC-48C8-8F1E-840475D81C39}" type="datetime'''''''''''''''Up''''''''pe''''r'' ''G''''''''''I'''''''''">
              <a:rPr lang="en-US" altLang="en-US" sz="1400" smtClean="0">
                <a:latin typeface="+mn-lt"/>
                <a:cs typeface="+mn-cs"/>
              </a:rPr>
              <a:pPr marL="0" indent="0" algn="r">
                <a:spcBef>
                  <a:spcPct val="0"/>
                </a:spcBef>
                <a:spcAft>
                  <a:spcPct val="0"/>
                </a:spcAft>
                <a:buNone/>
              </a:pPr>
              <a:t>Upper GI</a:t>
            </a:fld>
            <a:endParaRPr lang="en-US" sz="1400">
              <a:latin typeface="+mn-lt"/>
              <a:cs typeface="+mn-cs"/>
            </a:endParaRPr>
          </a:p>
        </p:txBody>
      </p:sp>
      <p:sp>
        <p:nvSpPr>
          <p:cNvPr id="19" name="Text Placeholder 2">
            <a:extLst>
              <a:ext uri="{FF2B5EF4-FFF2-40B4-BE49-F238E27FC236}">
                <a16:creationId xmlns:a16="http://schemas.microsoft.com/office/drawing/2014/main" id="{3EA15FE2-EB2C-3277-FB83-CC1C73FA8D0D}"/>
              </a:ext>
            </a:extLst>
          </p:cNvPr>
          <p:cNvSpPr txBox="1">
            <a:spLocks/>
          </p:cNvSpPr>
          <p:nvPr>
            <p:custDataLst>
              <p:tags r:id="rId14"/>
            </p:custDataLst>
          </p:nvPr>
        </p:nvSpPr>
        <p:spPr bwMode="auto">
          <a:xfrm>
            <a:off x="9682163" y="4135755"/>
            <a:ext cx="212725" cy="7985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vert270" wrap="none" lIns="0" tIns="0" rIns="0" bIns="0" rtlCol="0" anchor="ctr">
            <a:noAutofit/>
          </a:bodyPr>
          <a:lstStyle>
            <a:lvl1pPr marL="342900" indent="-342900" algn="l" defTabSz="914400" rtl="0" eaLnBrk="1" latinLnBrk="0" hangingPunct="1">
              <a:lnSpc>
                <a:spcPct val="100000"/>
              </a:lnSpc>
              <a:spcBef>
                <a:spcPts val="1000"/>
              </a:spcBef>
              <a:buClr>
                <a:schemeClr val="bg1"/>
              </a:buClr>
              <a:buFont typeface="Arial" panose="020B0604020202020204" pitchFamily="34" charset="0"/>
              <a:buChar char="•"/>
              <a:defRPr lang="en-US" sz="24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bg1"/>
              </a:buClr>
              <a:buFont typeface="Wingdings" panose="05000000000000000000" pitchFamily="2" charset="2"/>
              <a:buChar char="§"/>
              <a:defRPr lang="en-US" sz="2400" kern="1200" dirty="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1"/>
              </a:buClr>
              <a:buFont typeface="Courier New" panose="02070309020205020404" pitchFamily="49" charset="0"/>
              <a:buChar char="o"/>
              <a:defRPr lang="en-US" sz="1800" kern="1200" dirty="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25DB5D78-2C77-4B00-A2C0-DC3D7CB5AA1D}" type="datetime'C''o''''''''''l''''''''or''ec''''''''''''''t''a''''''''''l'">
              <a:rPr lang="en-US" altLang="en-US" sz="1400" smtClean="0">
                <a:latin typeface="+mn-lt"/>
                <a:cs typeface="+mn-cs"/>
              </a:rPr>
              <a:pPr marL="0" indent="0" algn="r">
                <a:spcBef>
                  <a:spcPct val="0"/>
                </a:spcBef>
                <a:spcAft>
                  <a:spcPct val="0"/>
                </a:spcAft>
                <a:buNone/>
              </a:pPr>
              <a:t>Colorectal</a:t>
            </a:fld>
            <a:endParaRPr lang="en-US" sz="1400">
              <a:latin typeface="+mn-lt"/>
              <a:cs typeface="+mn-cs"/>
            </a:endParaRPr>
          </a:p>
        </p:txBody>
      </p:sp>
      <p:graphicFrame>
        <p:nvGraphicFramePr>
          <p:cNvPr id="4" name="Table 3">
            <a:extLst>
              <a:ext uri="{FF2B5EF4-FFF2-40B4-BE49-F238E27FC236}">
                <a16:creationId xmlns:a16="http://schemas.microsoft.com/office/drawing/2014/main" id="{16870B6D-0316-6A11-0789-37BD6656ACAC}"/>
              </a:ext>
            </a:extLst>
          </p:cNvPr>
          <p:cNvGraphicFramePr>
            <a:graphicFrameLocks noGrp="1"/>
          </p:cNvGraphicFramePr>
          <p:nvPr>
            <p:extLst>
              <p:ext uri="{D42A27DB-BD31-4B8C-83A1-F6EECF244321}">
                <p14:modId xmlns:p14="http://schemas.microsoft.com/office/powerpoint/2010/main" val="2979487105"/>
              </p:ext>
            </p:extLst>
          </p:nvPr>
        </p:nvGraphicFramePr>
        <p:xfrm>
          <a:off x="640080" y="1622115"/>
          <a:ext cx="6082982" cy="4448175"/>
        </p:xfrm>
        <a:graphic>
          <a:graphicData uri="http://schemas.openxmlformats.org/drawingml/2006/table">
            <a:tbl>
              <a:tblPr>
                <a:tableStyleId>{5C22544A-7EE6-4342-B048-85BDC9FD1C3A}</a:tableStyleId>
              </a:tblPr>
              <a:tblGrid>
                <a:gridCol w="3560445">
                  <a:extLst>
                    <a:ext uri="{9D8B030D-6E8A-4147-A177-3AD203B41FA5}">
                      <a16:colId xmlns:a16="http://schemas.microsoft.com/office/drawing/2014/main" val="1879783096"/>
                    </a:ext>
                  </a:extLst>
                </a:gridCol>
                <a:gridCol w="1348937">
                  <a:extLst>
                    <a:ext uri="{9D8B030D-6E8A-4147-A177-3AD203B41FA5}">
                      <a16:colId xmlns:a16="http://schemas.microsoft.com/office/drawing/2014/main" val="1222444826"/>
                    </a:ext>
                  </a:extLst>
                </a:gridCol>
                <a:gridCol w="1173600">
                  <a:extLst>
                    <a:ext uri="{9D8B030D-6E8A-4147-A177-3AD203B41FA5}">
                      <a16:colId xmlns:a16="http://schemas.microsoft.com/office/drawing/2014/main" val="2948173291"/>
                    </a:ext>
                  </a:extLst>
                </a:gridCol>
              </a:tblGrid>
              <a:tr h="203200">
                <a:tc>
                  <a:txBody>
                    <a:bodyPr/>
                    <a:lstStyle/>
                    <a:p>
                      <a:pPr algn="l" fontAlgn="b"/>
                      <a:r>
                        <a:rPr lang="en-US" sz="1400" b="1" u="none" strike="noStrike">
                          <a:solidFill>
                            <a:schemeClr val="bg1"/>
                          </a:solidFill>
                          <a:effectLst/>
                          <a:latin typeface="Arial"/>
                          <a:cs typeface="Arial"/>
                        </a:rPr>
                        <a:t>Characteristics</a:t>
                      </a:r>
                      <a:endParaRPr lang="en-US" sz="1400" b="1" i="0" u="none" strike="noStrike">
                        <a:solidFill>
                          <a:schemeClr val="bg1"/>
                        </a:solidFill>
                        <a:effectLst/>
                        <a:latin typeface="Arial"/>
                        <a:cs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8764"/>
                    </a:solidFill>
                  </a:tcPr>
                </a:tc>
                <a:tc>
                  <a:txBody>
                    <a:bodyPr/>
                    <a:lstStyle/>
                    <a:p>
                      <a:pPr algn="l" fontAlgn="b"/>
                      <a:r>
                        <a:rPr lang="en-US" sz="1400" b="1" u="none" strike="noStrike">
                          <a:solidFill>
                            <a:schemeClr val="bg1"/>
                          </a:solidFill>
                          <a:effectLst/>
                          <a:latin typeface="Arial"/>
                          <a:cs typeface="Arial"/>
                        </a:rPr>
                        <a:t>Cancer </a:t>
                      </a:r>
                    </a:p>
                    <a:p>
                      <a:pPr algn="l" fontAlgn="b"/>
                      <a:r>
                        <a:rPr lang="en-US" sz="1400" b="1" u="none" strike="noStrike">
                          <a:solidFill>
                            <a:schemeClr val="bg1"/>
                          </a:solidFill>
                          <a:effectLst/>
                          <a:latin typeface="Arial"/>
                          <a:cs typeface="Arial"/>
                        </a:rPr>
                        <a:t>(N=408)</a:t>
                      </a:r>
                      <a:endParaRPr lang="en-US" sz="1400" b="1" i="0" u="none" strike="noStrike">
                        <a:solidFill>
                          <a:schemeClr val="bg1"/>
                        </a:solidFill>
                        <a:effectLst/>
                        <a:latin typeface="Arial"/>
                        <a:cs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8764"/>
                    </a:solidFill>
                  </a:tcPr>
                </a:tc>
                <a:tc>
                  <a:txBody>
                    <a:bodyPr/>
                    <a:lstStyle/>
                    <a:p>
                      <a:pPr algn="l" fontAlgn="b"/>
                      <a:r>
                        <a:rPr lang="en-US" sz="1400" b="1" u="none" strike="noStrike">
                          <a:solidFill>
                            <a:schemeClr val="bg1"/>
                          </a:solidFill>
                          <a:effectLst/>
                          <a:latin typeface="Arial"/>
                          <a:cs typeface="Arial"/>
                        </a:rPr>
                        <a:t>Non-Cancer </a:t>
                      </a:r>
                    </a:p>
                    <a:p>
                      <a:pPr algn="l" fontAlgn="b"/>
                      <a:r>
                        <a:rPr lang="en-US" sz="1400" b="1" u="none" strike="noStrike">
                          <a:solidFill>
                            <a:schemeClr val="bg1"/>
                          </a:solidFill>
                          <a:effectLst/>
                          <a:latin typeface="Arial"/>
                          <a:cs typeface="Arial"/>
                        </a:rPr>
                        <a:t>(N=354)</a:t>
                      </a:r>
                      <a:endParaRPr lang="en-US" sz="1400" b="1" i="0" u="none" strike="noStrike">
                        <a:solidFill>
                          <a:schemeClr val="bg1"/>
                        </a:solidFill>
                        <a:effectLst/>
                        <a:latin typeface="Arial"/>
                        <a:cs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8764"/>
                    </a:solidFill>
                  </a:tcPr>
                </a:tc>
                <a:extLst>
                  <a:ext uri="{0D108BD9-81ED-4DB2-BD59-A6C34878D82A}">
                    <a16:rowId xmlns:a16="http://schemas.microsoft.com/office/drawing/2014/main" val="4279374839"/>
                  </a:ext>
                </a:extLst>
              </a:tr>
              <a:tr h="203200">
                <a:tc>
                  <a:txBody>
                    <a:bodyPr/>
                    <a:lstStyle/>
                    <a:p>
                      <a:pPr algn="l" fontAlgn="b"/>
                      <a:r>
                        <a:rPr lang="en-US" sz="1400" b="1" u="none" strike="noStrike">
                          <a:effectLst/>
                          <a:latin typeface="Arial"/>
                          <a:cs typeface="Arial"/>
                        </a:rPr>
                        <a:t>Sex</a:t>
                      </a:r>
                      <a:endParaRPr lang="en-US" sz="1400" b="1" i="0" u="none" strike="noStrike">
                        <a:solidFill>
                          <a:srgbClr val="000000"/>
                        </a:solidFill>
                        <a:effectLst/>
                        <a:latin typeface="Arial"/>
                        <a:cs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504018964"/>
                  </a:ext>
                </a:extLst>
              </a:tr>
              <a:tr h="203200">
                <a:tc>
                  <a:txBody>
                    <a:bodyPr/>
                    <a:lstStyle/>
                    <a:p>
                      <a:pPr marL="91440" algn="l" fontAlgn="b"/>
                      <a:r>
                        <a:rPr lang="en-US" sz="1400" u="none" strike="noStrike">
                          <a:solidFill>
                            <a:schemeClr val="bg1"/>
                          </a:solidFill>
                          <a:effectLst/>
                          <a:latin typeface="Arial"/>
                          <a:cs typeface="Arial"/>
                        </a:rPr>
                        <a:t>Female</a:t>
                      </a:r>
                      <a:endParaRPr lang="en-US" sz="1400" b="0" i="0" u="none" strike="noStrike">
                        <a:solidFill>
                          <a:schemeClr val="bg1"/>
                        </a:solidFill>
                        <a:effectLst/>
                        <a:latin typeface="Arial"/>
                        <a:cs typeface="Arial"/>
                      </a:endParaRPr>
                    </a:p>
                  </a:txBody>
                  <a:tcPr marL="571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57"/>
                    </a:solidFill>
                  </a:tcPr>
                </a:tc>
                <a:tc>
                  <a:txBody>
                    <a:bodyPr/>
                    <a:lstStyle/>
                    <a:p>
                      <a:pPr algn="l" fontAlgn="b"/>
                      <a:r>
                        <a:rPr lang="en-US" sz="1400" u="none" strike="noStrike">
                          <a:solidFill>
                            <a:schemeClr val="bg1"/>
                          </a:solidFill>
                          <a:effectLst/>
                          <a:latin typeface="Arial"/>
                          <a:cs typeface="Arial"/>
                        </a:rPr>
                        <a:t>239 (58.6%)</a:t>
                      </a:r>
                      <a:endParaRPr lang="en-US" sz="1400" b="0" i="0" u="none" strike="noStrike">
                        <a:solidFill>
                          <a:schemeClr val="bg1"/>
                        </a:solidFill>
                        <a:effectLst/>
                        <a:latin typeface="Arial"/>
                        <a:cs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57"/>
                    </a:solidFill>
                  </a:tcPr>
                </a:tc>
                <a:tc>
                  <a:txBody>
                    <a:bodyPr/>
                    <a:lstStyle/>
                    <a:p>
                      <a:pPr algn="l" fontAlgn="b"/>
                      <a:r>
                        <a:rPr lang="en-US" sz="1400" u="none" strike="noStrike">
                          <a:solidFill>
                            <a:schemeClr val="bg1"/>
                          </a:solidFill>
                          <a:effectLst/>
                          <a:latin typeface="Arial"/>
                          <a:cs typeface="Arial"/>
                        </a:rPr>
                        <a:t>225 (63.6%)</a:t>
                      </a:r>
                      <a:endParaRPr lang="en-US" sz="1400" b="0" i="0" u="none" strike="noStrike">
                        <a:solidFill>
                          <a:schemeClr val="bg1"/>
                        </a:solidFill>
                        <a:effectLst/>
                        <a:latin typeface="Arial"/>
                        <a:cs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57"/>
                    </a:solidFill>
                  </a:tcPr>
                </a:tc>
                <a:extLst>
                  <a:ext uri="{0D108BD9-81ED-4DB2-BD59-A6C34878D82A}">
                    <a16:rowId xmlns:a16="http://schemas.microsoft.com/office/drawing/2014/main" val="180885411"/>
                  </a:ext>
                </a:extLst>
              </a:tr>
              <a:tr h="203200">
                <a:tc>
                  <a:txBody>
                    <a:bodyPr/>
                    <a:lstStyle/>
                    <a:p>
                      <a:pPr marL="91440" algn="l" fontAlgn="b"/>
                      <a:r>
                        <a:rPr lang="en-US" sz="1400" u="none" strike="noStrike">
                          <a:solidFill>
                            <a:schemeClr val="bg1"/>
                          </a:solidFill>
                          <a:effectLst/>
                          <a:latin typeface="Arial"/>
                          <a:cs typeface="Arial"/>
                        </a:rPr>
                        <a:t>Male</a:t>
                      </a:r>
                      <a:endParaRPr lang="en-US" sz="1400" b="0" i="0" u="none" strike="noStrike">
                        <a:solidFill>
                          <a:schemeClr val="bg1"/>
                        </a:solidFill>
                        <a:effectLst/>
                        <a:latin typeface="Arial"/>
                        <a:cs typeface="Arial"/>
                      </a:endParaRPr>
                    </a:p>
                  </a:txBody>
                  <a:tcPr marL="571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57"/>
                    </a:solidFill>
                  </a:tcPr>
                </a:tc>
                <a:tc>
                  <a:txBody>
                    <a:bodyPr/>
                    <a:lstStyle/>
                    <a:p>
                      <a:pPr algn="l" fontAlgn="b"/>
                      <a:r>
                        <a:rPr lang="en-US" sz="1400" u="none" strike="noStrike">
                          <a:solidFill>
                            <a:schemeClr val="bg1"/>
                          </a:solidFill>
                          <a:effectLst/>
                          <a:latin typeface="Arial"/>
                          <a:cs typeface="Arial"/>
                        </a:rPr>
                        <a:t>169 (41.4%)</a:t>
                      </a:r>
                      <a:endParaRPr lang="en-US" sz="1400" b="0" i="0" u="none" strike="noStrike">
                        <a:solidFill>
                          <a:schemeClr val="bg1"/>
                        </a:solidFill>
                        <a:effectLst/>
                        <a:latin typeface="Arial"/>
                        <a:cs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57"/>
                    </a:solidFill>
                  </a:tcPr>
                </a:tc>
                <a:tc>
                  <a:txBody>
                    <a:bodyPr/>
                    <a:lstStyle/>
                    <a:p>
                      <a:pPr algn="l" fontAlgn="b"/>
                      <a:r>
                        <a:rPr lang="en-US" sz="1400" u="none" strike="noStrike">
                          <a:solidFill>
                            <a:schemeClr val="bg1"/>
                          </a:solidFill>
                          <a:effectLst/>
                          <a:latin typeface="Arial"/>
                          <a:cs typeface="Arial"/>
                        </a:rPr>
                        <a:t>129 (36.4%)</a:t>
                      </a:r>
                      <a:endParaRPr lang="en-US" sz="1400" b="0" i="0" u="none" strike="noStrike">
                        <a:solidFill>
                          <a:schemeClr val="bg1"/>
                        </a:solidFill>
                        <a:effectLst/>
                        <a:latin typeface="Arial"/>
                        <a:cs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57"/>
                    </a:solidFill>
                  </a:tcPr>
                </a:tc>
                <a:extLst>
                  <a:ext uri="{0D108BD9-81ED-4DB2-BD59-A6C34878D82A}">
                    <a16:rowId xmlns:a16="http://schemas.microsoft.com/office/drawing/2014/main" val="1469768563"/>
                  </a:ext>
                </a:extLst>
              </a:tr>
              <a:tr h="203200">
                <a:tc>
                  <a:txBody>
                    <a:bodyPr/>
                    <a:lstStyle/>
                    <a:p>
                      <a:pPr algn="l" fontAlgn="b"/>
                      <a:r>
                        <a:rPr lang="en-US" sz="1400" b="1" u="none" strike="noStrike">
                          <a:effectLst/>
                          <a:latin typeface="Arial"/>
                          <a:cs typeface="Arial"/>
                        </a:rPr>
                        <a:t>Age</a:t>
                      </a:r>
                      <a:endParaRPr lang="en-US" sz="1400" b="1" i="0" u="none" strike="noStrike">
                        <a:solidFill>
                          <a:srgbClr val="000000"/>
                        </a:solidFill>
                        <a:effectLst/>
                        <a:latin typeface="Arial"/>
                        <a:cs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80574003"/>
                  </a:ext>
                </a:extLst>
              </a:tr>
              <a:tr h="203200">
                <a:tc>
                  <a:txBody>
                    <a:bodyPr/>
                    <a:lstStyle/>
                    <a:p>
                      <a:pPr marL="91440" algn="l" fontAlgn="b"/>
                      <a:r>
                        <a:rPr lang="en-US" sz="1400" u="none" strike="noStrike">
                          <a:solidFill>
                            <a:schemeClr val="bg1"/>
                          </a:solidFill>
                          <a:effectLst/>
                          <a:latin typeface="Arial"/>
                          <a:cs typeface="Arial"/>
                        </a:rPr>
                        <a:t>Mean (SD)</a:t>
                      </a:r>
                      <a:endParaRPr lang="en-US" sz="1400" b="0" i="0" u="none" strike="noStrike">
                        <a:solidFill>
                          <a:schemeClr val="bg1"/>
                        </a:solidFill>
                        <a:effectLst/>
                        <a:latin typeface="Arial"/>
                        <a:cs typeface="Arial"/>
                      </a:endParaRPr>
                    </a:p>
                  </a:txBody>
                  <a:tcPr marL="571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57"/>
                    </a:solidFill>
                  </a:tcPr>
                </a:tc>
                <a:tc>
                  <a:txBody>
                    <a:bodyPr/>
                    <a:lstStyle/>
                    <a:p>
                      <a:pPr algn="l" fontAlgn="b"/>
                      <a:r>
                        <a:rPr lang="en-US" sz="1400" u="none" strike="noStrike">
                          <a:solidFill>
                            <a:schemeClr val="bg1"/>
                          </a:solidFill>
                          <a:effectLst/>
                          <a:latin typeface="Arial"/>
                          <a:cs typeface="Arial"/>
                        </a:rPr>
                        <a:t>62.6 (9.7)</a:t>
                      </a:r>
                      <a:endParaRPr lang="en-US" sz="1400" b="0" i="0" u="none" strike="noStrike">
                        <a:solidFill>
                          <a:schemeClr val="bg1"/>
                        </a:solidFill>
                        <a:effectLst/>
                        <a:latin typeface="Arial"/>
                        <a:cs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57"/>
                    </a:solidFill>
                  </a:tcPr>
                </a:tc>
                <a:tc>
                  <a:txBody>
                    <a:bodyPr/>
                    <a:lstStyle/>
                    <a:p>
                      <a:pPr algn="l" fontAlgn="b"/>
                      <a:r>
                        <a:rPr lang="en-US" sz="1400" u="none" strike="noStrike">
                          <a:solidFill>
                            <a:schemeClr val="bg1"/>
                          </a:solidFill>
                          <a:effectLst/>
                          <a:latin typeface="Arial"/>
                          <a:cs typeface="Arial"/>
                        </a:rPr>
                        <a:t>58.1 (9.7)</a:t>
                      </a:r>
                      <a:endParaRPr lang="en-US" sz="1400" b="0" i="0" u="none" strike="noStrike">
                        <a:solidFill>
                          <a:schemeClr val="bg1"/>
                        </a:solidFill>
                        <a:effectLst/>
                        <a:latin typeface="Arial"/>
                        <a:cs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57"/>
                    </a:solidFill>
                  </a:tcPr>
                </a:tc>
                <a:extLst>
                  <a:ext uri="{0D108BD9-81ED-4DB2-BD59-A6C34878D82A}">
                    <a16:rowId xmlns:a16="http://schemas.microsoft.com/office/drawing/2014/main" val="4233429788"/>
                  </a:ext>
                </a:extLst>
              </a:tr>
              <a:tr h="203200">
                <a:tc>
                  <a:txBody>
                    <a:bodyPr/>
                    <a:lstStyle/>
                    <a:p>
                      <a:pPr marL="91440" algn="l" fontAlgn="b"/>
                      <a:r>
                        <a:rPr lang="en-US" sz="1400" u="none" strike="noStrike">
                          <a:solidFill>
                            <a:schemeClr val="bg1"/>
                          </a:solidFill>
                          <a:effectLst/>
                          <a:latin typeface="Arial"/>
                          <a:cs typeface="Arial"/>
                        </a:rPr>
                        <a:t>(Min, Max)</a:t>
                      </a:r>
                      <a:endParaRPr lang="en-US" sz="1400" b="0" i="0" u="none" strike="noStrike">
                        <a:solidFill>
                          <a:schemeClr val="bg1"/>
                        </a:solidFill>
                        <a:effectLst/>
                        <a:latin typeface="Arial"/>
                        <a:cs typeface="Arial"/>
                      </a:endParaRPr>
                    </a:p>
                  </a:txBody>
                  <a:tcPr marL="571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57"/>
                    </a:solidFill>
                  </a:tcPr>
                </a:tc>
                <a:tc>
                  <a:txBody>
                    <a:bodyPr/>
                    <a:lstStyle/>
                    <a:p>
                      <a:pPr algn="l" fontAlgn="b"/>
                      <a:r>
                        <a:rPr lang="en-US" sz="1400" u="none" strike="noStrike">
                          <a:solidFill>
                            <a:schemeClr val="bg1"/>
                          </a:solidFill>
                          <a:effectLst/>
                          <a:latin typeface="Arial"/>
                          <a:cs typeface="Arial"/>
                        </a:rPr>
                        <a:t>40, 79</a:t>
                      </a:r>
                      <a:endParaRPr lang="en-US" sz="1400" b="0" i="0" u="none" strike="noStrike">
                        <a:solidFill>
                          <a:schemeClr val="bg1"/>
                        </a:solidFill>
                        <a:effectLst/>
                        <a:latin typeface="Arial"/>
                        <a:cs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57"/>
                    </a:solidFill>
                  </a:tcPr>
                </a:tc>
                <a:tc>
                  <a:txBody>
                    <a:bodyPr/>
                    <a:lstStyle/>
                    <a:p>
                      <a:pPr algn="l" fontAlgn="b"/>
                      <a:r>
                        <a:rPr lang="en-US" sz="1400" u="none" strike="noStrike">
                          <a:solidFill>
                            <a:schemeClr val="bg1"/>
                          </a:solidFill>
                          <a:effectLst/>
                          <a:latin typeface="Arial"/>
                          <a:cs typeface="Arial"/>
                        </a:rPr>
                        <a:t>40, 78</a:t>
                      </a:r>
                      <a:endParaRPr lang="en-US" sz="1400" b="0" i="0" u="none" strike="noStrike">
                        <a:solidFill>
                          <a:schemeClr val="bg1"/>
                        </a:solidFill>
                        <a:effectLst/>
                        <a:latin typeface="Arial"/>
                        <a:cs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57"/>
                    </a:solidFill>
                  </a:tcPr>
                </a:tc>
                <a:extLst>
                  <a:ext uri="{0D108BD9-81ED-4DB2-BD59-A6C34878D82A}">
                    <a16:rowId xmlns:a16="http://schemas.microsoft.com/office/drawing/2014/main" val="467903971"/>
                  </a:ext>
                </a:extLst>
              </a:tr>
              <a:tr h="203200">
                <a:tc>
                  <a:txBody>
                    <a:bodyPr/>
                    <a:lstStyle/>
                    <a:p>
                      <a:pPr algn="l" fontAlgn="b"/>
                      <a:r>
                        <a:rPr lang="en-US" sz="1400" b="1" u="none" strike="noStrike">
                          <a:effectLst/>
                          <a:latin typeface="Arial"/>
                          <a:cs typeface="Arial"/>
                        </a:rPr>
                        <a:t>Race</a:t>
                      </a:r>
                      <a:endParaRPr lang="en-US" sz="1400" b="1" i="0" u="none" strike="noStrike">
                        <a:solidFill>
                          <a:srgbClr val="000000"/>
                        </a:solidFill>
                        <a:effectLst/>
                        <a:latin typeface="Arial"/>
                        <a:cs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54F72"/>
                    </a:solidFill>
                  </a:tcPr>
                </a:tc>
                <a:tc>
                  <a:txBody>
                    <a:bodyPr/>
                    <a:lstStyle/>
                    <a:p>
                      <a:pPr algn="l" fontAlgn="b"/>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54F72"/>
                    </a:solidFill>
                  </a:tcPr>
                </a:tc>
                <a:tc>
                  <a:txBody>
                    <a:bodyPr/>
                    <a:lstStyle/>
                    <a:p>
                      <a:pPr algn="l" fontAlgn="b"/>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54F72"/>
                    </a:solidFill>
                  </a:tcPr>
                </a:tc>
                <a:extLst>
                  <a:ext uri="{0D108BD9-81ED-4DB2-BD59-A6C34878D82A}">
                    <a16:rowId xmlns:a16="http://schemas.microsoft.com/office/drawing/2014/main" val="2780797526"/>
                  </a:ext>
                </a:extLst>
              </a:tr>
              <a:tr h="203200">
                <a:tc>
                  <a:txBody>
                    <a:bodyPr/>
                    <a:lstStyle/>
                    <a:p>
                      <a:pPr marL="91440" algn="l" fontAlgn="b"/>
                      <a:r>
                        <a:rPr lang="en-US" sz="1400" u="none" strike="noStrike">
                          <a:solidFill>
                            <a:schemeClr val="bg1"/>
                          </a:solidFill>
                          <a:effectLst/>
                          <a:latin typeface="Arial"/>
                          <a:cs typeface="Arial"/>
                        </a:rPr>
                        <a:t>White</a:t>
                      </a:r>
                      <a:endParaRPr lang="en-US" sz="1400" b="0" i="0" u="none" strike="noStrike">
                        <a:solidFill>
                          <a:schemeClr val="bg1"/>
                        </a:solidFill>
                        <a:effectLst/>
                        <a:latin typeface="Arial"/>
                        <a:cs typeface="Arial"/>
                      </a:endParaRPr>
                    </a:p>
                  </a:txBody>
                  <a:tcPr marL="571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57"/>
                    </a:solidFill>
                  </a:tcPr>
                </a:tc>
                <a:tc>
                  <a:txBody>
                    <a:bodyPr/>
                    <a:lstStyle/>
                    <a:p>
                      <a:pPr algn="l" fontAlgn="b"/>
                      <a:r>
                        <a:rPr lang="en-US" sz="1400" u="none" strike="noStrike">
                          <a:solidFill>
                            <a:schemeClr val="bg1"/>
                          </a:solidFill>
                          <a:effectLst/>
                          <a:latin typeface="Arial"/>
                          <a:cs typeface="Arial"/>
                        </a:rPr>
                        <a:t>318 (77.9%)</a:t>
                      </a:r>
                      <a:endParaRPr lang="en-US" sz="1400" b="0" i="0" u="none" strike="noStrike">
                        <a:solidFill>
                          <a:schemeClr val="bg1"/>
                        </a:solidFill>
                        <a:effectLst/>
                        <a:latin typeface="Arial"/>
                        <a:cs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57"/>
                    </a:solidFill>
                  </a:tcPr>
                </a:tc>
                <a:tc>
                  <a:txBody>
                    <a:bodyPr/>
                    <a:lstStyle/>
                    <a:p>
                      <a:pPr algn="l" fontAlgn="b"/>
                      <a:r>
                        <a:rPr lang="en-US" sz="1400" u="none" strike="noStrike">
                          <a:solidFill>
                            <a:schemeClr val="bg1"/>
                          </a:solidFill>
                          <a:effectLst/>
                          <a:latin typeface="Arial"/>
                          <a:cs typeface="Arial"/>
                        </a:rPr>
                        <a:t>202 (57.1%)</a:t>
                      </a:r>
                      <a:endParaRPr lang="en-US" sz="1400" b="0" i="0" u="none" strike="noStrike">
                        <a:solidFill>
                          <a:schemeClr val="bg1"/>
                        </a:solidFill>
                        <a:effectLst/>
                        <a:latin typeface="Arial"/>
                        <a:cs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57"/>
                    </a:solidFill>
                  </a:tcPr>
                </a:tc>
                <a:extLst>
                  <a:ext uri="{0D108BD9-81ED-4DB2-BD59-A6C34878D82A}">
                    <a16:rowId xmlns:a16="http://schemas.microsoft.com/office/drawing/2014/main" val="1926228767"/>
                  </a:ext>
                </a:extLst>
              </a:tr>
              <a:tr h="203200">
                <a:tc>
                  <a:txBody>
                    <a:bodyPr/>
                    <a:lstStyle/>
                    <a:p>
                      <a:pPr marL="91440" algn="l" fontAlgn="b"/>
                      <a:r>
                        <a:rPr lang="en-US" sz="1400" u="none" strike="noStrike">
                          <a:solidFill>
                            <a:schemeClr val="bg1"/>
                          </a:solidFill>
                          <a:effectLst/>
                          <a:latin typeface="Arial"/>
                          <a:cs typeface="Arial"/>
                        </a:rPr>
                        <a:t>Black or African American</a:t>
                      </a:r>
                      <a:endParaRPr lang="en-US" sz="1400" b="0" i="0" u="none" strike="noStrike">
                        <a:solidFill>
                          <a:schemeClr val="bg1"/>
                        </a:solidFill>
                        <a:effectLst/>
                        <a:latin typeface="Arial"/>
                        <a:cs typeface="Arial"/>
                      </a:endParaRPr>
                    </a:p>
                  </a:txBody>
                  <a:tcPr marL="571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400" u="none" strike="noStrike">
                          <a:solidFill>
                            <a:schemeClr val="bg1"/>
                          </a:solidFill>
                          <a:effectLst/>
                          <a:latin typeface="Arial"/>
                          <a:cs typeface="Arial"/>
                        </a:rPr>
                        <a:t>39 (9.6%)</a:t>
                      </a:r>
                      <a:endParaRPr lang="en-US" sz="1400" b="0" i="0" u="none" strike="noStrike">
                        <a:solidFill>
                          <a:schemeClr val="bg1"/>
                        </a:solidFill>
                        <a:effectLst/>
                        <a:latin typeface="Arial"/>
                        <a:cs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400" u="none" strike="noStrike">
                          <a:solidFill>
                            <a:schemeClr val="bg1"/>
                          </a:solidFill>
                          <a:effectLst/>
                          <a:latin typeface="Arial"/>
                          <a:cs typeface="Arial"/>
                        </a:rPr>
                        <a:t>127 (35.9%)</a:t>
                      </a:r>
                      <a:endParaRPr lang="en-US" sz="1400" b="0" i="0" u="none" strike="noStrike">
                        <a:solidFill>
                          <a:schemeClr val="bg1"/>
                        </a:solidFill>
                        <a:effectLst/>
                        <a:latin typeface="Arial"/>
                        <a:cs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8773405"/>
                  </a:ext>
                </a:extLst>
              </a:tr>
              <a:tr h="203200">
                <a:tc>
                  <a:txBody>
                    <a:bodyPr/>
                    <a:lstStyle/>
                    <a:p>
                      <a:pPr marL="91440" algn="l" fontAlgn="b"/>
                      <a:r>
                        <a:rPr lang="en-US" sz="1400" u="none" strike="noStrike">
                          <a:solidFill>
                            <a:schemeClr val="bg1"/>
                          </a:solidFill>
                          <a:effectLst/>
                          <a:latin typeface="Arial"/>
                          <a:cs typeface="Arial"/>
                        </a:rPr>
                        <a:t>Asian</a:t>
                      </a:r>
                      <a:endParaRPr lang="en-US" sz="1400" b="0" i="0" u="none" strike="noStrike">
                        <a:solidFill>
                          <a:schemeClr val="bg1"/>
                        </a:solidFill>
                        <a:effectLst/>
                        <a:latin typeface="Arial"/>
                        <a:cs typeface="Arial"/>
                      </a:endParaRPr>
                    </a:p>
                  </a:txBody>
                  <a:tcPr marL="571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57"/>
                    </a:solidFill>
                  </a:tcPr>
                </a:tc>
                <a:tc>
                  <a:txBody>
                    <a:bodyPr/>
                    <a:lstStyle/>
                    <a:p>
                      <a:pPr algn="l" fontAlgn="b"/>
                      <a:r>
                        <a:rPr lang="en-US" sz="1400" u="none" strike="noStrike">
                          <a:solidFill>
                            <a:schemeClr val="bg1"/>
                          </a:solidFill>
                          <a:effectLst/>
                          <a:latin typeface="Arial"/>
                          <a:cs typeface="Arial"/>
                        </a:rPr>
                        <a:t>2 (0.5%)</a:t>
                      </a:r>
                      <a:endParaRPr lang="en-US" sz="1400" b="0" i="0" u="none" strike="noStrike">
                        <a:solidFill>
                          <a:schemeClr val="bg1"/>
                        </a:solidFill>
                        <a:effectLst/>
                        <a:latin typeface="Arial"/>
                        <a:cs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57"/>
                    </a:solidFill>
                  </a:tcPr>
                </a:tc>
                <a:tc>
                  <a:txBody>
                    <a:bodyPr/>
                    <a:lstStyle/>
                    <a:p>
                      <a:pPr algn="l" fontAlgn="b"/>
                      <a:r>
                        <a:rPr lang="en-US" sz="1400" u="none" strike="noStrike">
                          <a:solidFill>
                            <a:schemeClr val="bg1"/>
                          </a:solidFill>
                          <a:effectLst/>
                          <a:latin typeface="Arial"/>
                          <a:cs typeface="Arial"/>
                        </a:rPr>
                        <a:t>4 (1.1%)</a:t>
                      </a:r>
                      <a:endParaRPr lang="en-US" sz="1400" b="0" i="0" u="none" strike="noStrike">
                        <a:solidFill>
                          <a:schemeClr val="bg1"/>
                        </a:solidFill>
                        <a:effectLst/>
                        <a:latin typeface="Arial"/>
                        <a:cs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57"/>
                    </a:solidFill>
                  </a:tcPr>
                </a:tc>
                <a:extLst>
                  <a:ext uri="{0D108BD9-81ED-4DB2-BD59-A6C34878D82A}">
                    <a16:rowId xmlns:a16="http://schemas.microsoft.com/office/drawing/2014/main" val="722262622"/>
                  </a:ext>
                </a:extLst>
              </a:tr>
              <a:tr h="203200">
                <a:tc>
                  <a:txBody>
                    <a:bodyPr/>
                    <a:lstStyle/>
                    <a:p>
                      <a:pPr marL="91440" algn="l" fontAlgn="b"/>
                      <a:r>
                        <a:rPr lang="en-US" sz="1400" u="none" strike="noStrike">
                          <a:solidFill>
                            <a:schemeClr val="bg1"/>
                          </a:solidFill>
                          <a:effectLst/>
                          <a:latin typeface="Arial"/>
                          <a:cs typeface="Arial"/>
                        </a:rPr>
                        <a:t>American Indian or Alaska Native</a:t>
                      </a:r>
                      <a:endParaRPr lang="en-US" sz="1400" b="0" i="0" u="none" strike="noStrike">
                        <a:solidFill>
                          <a:schemeClr val="bg1"/>
                        </a:solidFill>
                        <a:effectLst/>
                        <a:latin typeface="Arial"/>
                        <a:cs typeface="Arial"/>
                      </a:endParaRPr>
                    </a:p>
                  </a:txBody>
                  <a:tcPr marL="571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57"/>
                    </a:solidFill>
                  </a:tcPr>
                </a:tc>
                <a:tc>
                  <a:txBody>
                    <a:bodyPr/>
                    <a:lstStyle/>
                    <a:p>
                      <a:pPr algn="l" fontAlgn="b"/>
                      <a:r>
                        <a:rPr lang="en-US" sz="1400" u="none" strike="noStrike">
                          <a:solidFill>
                            <a:schemeClr val="bg1"/>
                          </a:solidFill>
                          <a:effectLst/>
                          <a:latin typeface="Arial"/>
                          <a:cs typeface="Arial"/>
                        </a:rPr>
                        <a:t>5 (1.2%)</a:t>
                      </a:r>
                      <a:endParaRPr lang="en-US" sz="1400" b="0" i="0" u="none" strike="noStrike">
                        <a:solidFill>
                          <a:schemeClr val="bg1"/>
                        </a:solidFill>
                        <a:effectLst/>
                        <a:latin typeface="Arial"/>
                        <a:cs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57"/>
                    </a:solidFill>
                  </a:tcPr>
                </a:tc>
                <a:tc>
                  <a:txBody>
                    <a:bodyPr/>
                    <a:lstStyle/>
                    <a:p>
                      <a:pPr algn="l" fontAlgn="b"/>
                      <a:r>
                        <a:rPr lang="en-US" sz="1400" u="none" strike="noStrike">
                          <a:solidFill>
                            <a:schemeClr val="bg1"/>
                          </a:solidFill>
                          <a:effectLst/>
                          <a:latin typeface="Arial"/>
                          <a:cs typeface="Arial"/>
                        </a:rPr>
                        <a:t>0 (0.0%)</a:t>
                      </a:r>
                      <a:endParaRPr lang="en-US" sz="1400" b="0" i="0" u="none" strike="noStrike">
                        <a:solidFill>
                          <a:schemeClr val="bg1"/>
                        </a:solidFill>
                        <a:effectLst/>
                        <a:latin typeface="Arial"/>
                        <a:cs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57"/>
                    </a:solidFill>
                  </a:tcPr>
                </a:tc>
                <a:extLst>
                  <a:ext uri="{0D108BD9-81ED-4DB2-BD59-A6C34878D82A}">
                    <a16:rowId xmlns:a16="http://schemas.microsoft.com/office/drawing/2014/main" val="1699913471"/>
                  </a:ext>
                </a:extLst>
              </a:tr>
              <a:tr h="203200">
                <a:tc>
                  <a:txBody>
                    <a:bodyPr/>
                    <a:lstStyle/>
                    <a:p>
                      <a:pPr marL="91440" algn="l" fontAlgn="b"/>
                      <a:r>
                        <a:rPr lang="en-US" sz="1400" u="none" strike="noStrike">
                          <a:solidFill>
                            <a:schemeClr val="bg1"/>
                          </a:solidFill>
                          <a:effectLst/>
                          <a:latin typeface="Arial"/>
                          <a:cs typeface="Arial"/>
                        </a:rPr>
                        <a:t>Native Hawaiian or other Pacific Islander</a:t>
                      </a:r>
                      <a:endParaRPr lang="en-US" sz="1400" b="0" i="0" u="none" strike="noStrike">
                        <a:solidFill>
                          <a:schemeClr val="bg1"/>
                        </a:solidFill>
                        <a:effectLst/>
                        <a:latin typeface="Arial"/>
                        <a:cs typeface="Arial"/>
                      </a:endParaRPr>
                    </a:p>
                  </a:txBody>
                  <a:tcPr marL="571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57"/>
                    </a:solidFill>
                  </a:tcPr>
                </a:tc>
                <a:tc>
                  <a:txBody>
                    <a:bodyPr/>
                    <a:lstStyle/>
                    <a:p>
                      <a:pPr algn="l" fontAlgn="b"/>
                      <a:r>
                        <a:rPr lang="en-US" sz="1400" u="none" strike="noStrike">
                          <a:solidFill>
                            <a:schemeClr val="bg1"/>
                          </a:solidFill>
                          <a:effectLst/>
                          <a:latin typeface="Arial"/>
                          <a:cs typeface="Arial"/>
                        </a:rPr>
                        <a:t>2 (0.5%)</a:t>
                      </a:r>
                      <a:endParaRPr lang="en-US" sz="1400" b="0" i="0" u="none" strike="noStrike">
                        <a:solidFill>
                          <a:schemeClr val="bg1"/>
                        </a:solidFill>
                        <a:effectLst/>
                        <a:latin typeface="Arial"/>
                        <a:cs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57"/>
                    </a:solidFill>
                  </a:tcPr>
                </a:tc>
                <a:tc>
                  <a:txBody>
                    <a:bodyPr/>
                    <a:lstStyle/>
                    <a:p>
                      <a:pPr algn="l" fontAlgn="b"/>
                      <a:r>
                        <a:rPr lang="en-US" sz="1400" u="none" strike="noStrike">
                          <a:solidFill>
                            <a:schemeClr val="bg1"/>
                          </a:solidFill>
                          <a:effectLst/>
                          <a:latin typeface="Arial"/>
                          <a:cs typeface="Arial"/>
                        </a:rPr>
                        <a:t>1 (0.3%)</a:t>
                      </a:r>
                      <a:endParaRPr lang="en-US" sz="1400" b="0" i="0" u="none" strike="noStrike">
                        <a:solidFill>
                          <a:schemeClr val="bg1"/>
                        </a:solidFill>
                        <a:effectLst/>
                        <a:latin typeface="Arial"/>
                        <a:cs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57"/>
                    </a:solidFill>
                  </a:tcPr>
                </a:tc>
                <a:extLst>
                  <a:ext uri="{0D108BD9-81ED-4DB2-BD59-A6C34878D82A}">
                    <a16:rowId xmlns:a16="http://schemas.microsoft.com/office/drawing/2014/main" val="3014144020"/>
                  </a:ext>
                </a:extLst>
              </a:tr>
              <a:tr h="203200">
                <a:tc>
                  <a:txBody>
                    <a:bodyPr/>
                    <a:lstStyle/>
                    <a:p>
                      <a:pPr marL="91440" algn="l" fontAlgn="b"/>
                      <a:r>
                        <a:rPr lang="en-US" sz="1400" u="none" strike="noStrike">
                          <a:solidFill>
                            <a:schemeClr val="bg1"/>
                          </a:solidFill>
                          <a:effectLst/>
                          <a:latin typeface="Arial"/>
                          <a:cs typeface="Arial"/>
                        </a:rPr>
                        <a:t>Two or more races</a:t>
                      </a:r>
                      <a:endParaRPr lang="en-US" sz="1400" b="0" i="0" u="none" strike="noStrike">
                        <a:solidFill>
                          <a:schemeClr val="bg1"/>
                        </a:solidFill>
                        <a:effectLst/>
                        <a:latin typeface="Arial"/>
                        <a:cs typeface="Arial"/>
                      </a:endParaRPr>
                    </a:p>
                  </a:txBody>
                  <a:tcPr marL="571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57"/>
                    </a:solidFill>
                  </a:tcPr>
                </a:tc>
                <a:tc>
                  <a:txBody>
                    <a:bodyPr/>
                    <a:lstStyle/>
                    <a:p>
                      <a:pPr algn="l" fontAlgn="b"/>
                      <a:r>
                        <a:rPr lang="en-US" sz="1400" u="none" strike="noStrike">
                          <a:solidFill>
                            <a:schemeClr val="bg1"/>
                          </a:solidFill>
                          <a:effectLst/>
                          <a:latin typeface="Arial"/>
                          <a:cs typeface="Arial"/>
                        </a:rPr>
                        <a:t>1 (0.2%)</a:t>
                      </a:r>
                      <a:endParaRPr lang="en-US" sz="1400" b="0" i="0" u="none" strike="noStrike">
                        <a:solidFill>
                          <a:schemeClr val="bg1"/>
                        </a:solidFill>
                        <a:effectLst/>
                        <a:latin typeface="Arial"/>
                        <a:cs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57"/>
                    </a:solidFill>
                  </a:tcPr>
                </a:tc>
                <a:tc>
                  <a:txBody>
                    <a:bodyPr/>
                    <a:lstStyle/>
                    <a:p>
                      <a:pPr algn="l" fontAlgn="b"/>
                      <a:r>
                        <a:rPr lang="en-US" sz="1400" u="none" strike="noStrike">
                          <a:solidFill>
                            <a:schemeClr val="bg1"/>
                          </a:solidFill>
                          <a:effectLst/>
                          <a:latin typeface="Arial"/>
                          <a:cs typeface="Arial"/>
                        </a:rPr>
                        <a:t>1 (0.3%)</a:t>
                      </a:r>
                      <a:endParaRPr lang="en-US" sz="1400" b="0" i="0" u="none" strike="noStrike">
                        <a:solidFill>
                          <a:schemeClr val="bg1"/>
                        </a:solidFill>
                        <a:effectLst/>
                        <a:latin typeface="Arial"/>
                        <a:cs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57"/>
                    </a:solidFill>
                  </a:tcPr>
                </a:tc>
                <a:extLst>
                  <a:ext uri="{0D108BD9-81ED-4DB2-BD59-A6C34878D82A}">
                    <a16:rowId xmlns:a16="http://schemas.microsoft.com/office/drawing/2014/main" val="4275727086"/>
                  </a:ext>
                </a:extLst>
              </a:tr>
              <a:tr h="203200">
                <a:tc>
                  <a:txBody>
                    <a:bodyPr/>
                    <a:lstStyle/>
                    <a:p>
                      <a:pPr marL="91440" algn="l" fontAlgn="b"/>
                      <a:r>
                        <a:rPr lang="en-US" sz="1400" u="none" strike="noStrike">
                          <a:solidFill>
                            <a:schemeClr val="bg1"/>
                          </a:solidFill>
                          <a:effectLst/>
                          <a:latin typeface="Arial"/>
                          <a:cs typeface="Arial"/>
                        </a:rPr>
                        <a:t>Other race</a:t>
                      </a:r>
                      <a:endParaRPr lang="en-US" sz="1400" b="0" i="0" u="none" strike="noStrike">
                        <a:solidFill>
                          <a:schemeClr val="bg1"/>
                        </a:solidFill>
                        <a:effectLst/>
                        <a:latin typeface="Arial"/>
                        <a:cs typeface="Arial"/>
                      </a:endParaRPr>
                    </a:p>
                  </a:txBody>
                  <a:tcPr marL="571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57"/>
                    </a:solidFill>
                  </a:tcPr>
                </a:tc>
                <a:tc>
                  <a:txBody>
                    <a:bodyPr/>
                    <a:lstStyle/>
                    <a:p>
                      <a:pPr algn="l" fontAlgn="b"/>
                      <a:r>
                        <a:rPr lang="en-US" sz="1400" u="none" strike="noStrike">
                          <a:solidFill>
                            <a:schemeClr val="bg1"/>
                          </a:solidFill>
                          <a:effectLst/>
                          <a:latin typeface="Arial"/>
                          <a:cs typeface="Arial"/>
                        </a:rPr>
                        <a:t>7 (1.7%)</a:t>
                      </a:r>
                      <a:endParaRPr lang="en-US" sz="1400" b="0" i="0" u="none" strike="noStrike">
                        <a:solidFill>
                          <a:schemeClr val="bg1"/>
                        </a:solidFill>
                        <a:effectLst/>
                        <a:latin typeface="Arial"/>
                        <a:cs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57"/>
                    </a:solidFill>
                  </a:tcPr>
                </a:tc>
                <a:tc>
                  <a:txBody>
                    <a:bodyPr/>
                    <a:lstStyle/>
                    <a:p>
                      <a:pPr algn="l" fontAlgn="b"/>
                      <a:r>
                        <a:rPr lang="en-US" sz="1400" u="none" strike="noStrike">
                          <a:solidFill>
                            <a:schemeClr val="bg1"/>
                          </a:solidFill>
                          <a:effectLst/>
                          <a:latin typeface="Arial"/>
                          <a:cs typeface="Arial"/>
                        </a:rPr>
                        <a:t>5 (1.4%)</a:t>
                      </a:r>
                      <a:endParaRPr lang="en-US" sz="1400" b="0" i="0" u="none" strike="noStrike">
                        <a:solidFill>
                          <a:schemeClr val="bg1"/>
                        </a:solidFill>
                        <a:effectLst/>
                        <a:latin typeface="Arial"/>
                        <a:cs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57"/>
                    </a:solidFill>
                  </a:tcPr>
                </a:tc>
                <a:extLst>
                  <a:ext uri="{0D108BD9-81ED-4DB2-BD59-A6C34878D82A}">
                    <a16:rowId xmlns:a16="http://schemas.microsoft.com/office/drawing/2014/main" val="1597021567"/>
                  </a:ext>
                </a:extLst>
              </a:tr>
              <a:tr h="203200">
                <a:tc>
                  <a:txBody>
                    <a:bodyPr/>
                    <a:lstStyle/>
                    <a:p>
                      <a:pPr marL="91440" algn="l" fontAlgn="b"/>
                      <a:r>
                        <a:rPr lang="en-US" sz="1400" u="none" strike="noStrike">
                          <a:solidFill>
                            <a:schemeClr val="bg1"/>
                          </a:solidFill>
                          <a:effectLst/>
                          <a:latin typeface="Arial"/>
                          <a:cs typeface="Arial"/>
                        </a:rPr>
                        <a:t>Unknown/Missing/Not reported</a:t>
                      </a:r>
                      <a:endParaRPr lang="en-US" sz="1400" b="0" i="0" u="none" strike="noStrike">
                        <a:solidFill>
                          <a:schemeClr val="bg1"/>
                        </a:solidFill>
                        <a:effectLst/>
                        <a:latin typeface="Arial"/>
                        <a:cs typeface="Arial"/>
                      </a:endParaRPr>
                    </a:p>
                  </a:txBody>
                  <a:tcPr marL="571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57"/>
                    </a:solidFill>
                  </a:tcPr>
                </a:tc>
                <a:tc>
                  <a:txBody>
                    <a:bodyPr/>
                    <a:lstStyle/>
                    <a:p>
                      <a:pPr algn="l" fontAlgn="b"/>
                      <a:r>
                        <a:rPr lang="en-US" sz="1400" u="none" strike="noStrike">
                          <a:solidFill>
                            <a:schemeClr val="bg1"/>
                          </a:solidFill>
                          <a:effectLst/>
                          <a:latin typeface="Arial"/>
                          <a:cs typeface="Arial"/>
                        </a:rPr>
                        <a:t>34 (8.3%)</a:t>
                      </a:r>
                      <a:endParaRPr lang="en-US" sz="1400" b="0" i="0" u="none" strike="noStrike">
                        <a:solidFill>
                          <a:schemeClr val="bg1"/>
                        </a:solidFill>
                        <a:effectLst/>
                        <a:latin typeface="Arial"/>
                        <a:cs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57"/>
                    </a:solidFill>
                  </a:tcPr>
                </a:tc>
                <a:tc>
                  <a:txBody>
                    <a:bodyPr/>
                    <a:lstStyle/>
                    <a:p>
                      <a:pPr algn="l" fontAlgn="b"/>
                      <a:r>
                        <a:rPr lang="en-US" sz="1400" u="none" strike="noStrike">
                          <a:solidFill>
                            <a:schemeClr val="bg1"/>
                          </a:solidFill>
                          <a:effectLst/>
                          <a:latin typeface="Arial"/>
                          <a:cs typeface="Arial"/>
                        </a:rPr>
                        <a:t>14 (4.0%)</a:t>
                      </a:r>
                      <a:endParaRPr lang="en-US" sz="1400" b="0" i="0" u="none" strike="noStrike">
                        <a:solidFill>
                          <a:schemeClr val="bg1"/>
                        </a:solidFill>
                        <a:effectLst/>
                        <a:latin typeface="Arial"/>
                        <a:cs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57"/>
                    </a:solidFill>
                  </a:tcPr>
                </a:tc>
                <a:extLst>
                  <a:ext uri="{0D108BD9-81ED-4DB2-BD59-A6C34878D82A}">
                    <a16:rowId xmlns:a16="http://schemas.microsoft.com/office/drawing/2014/main" val="1080368595"/>
                  </a:ext>
                </a:extLst>
              </a:tr>
              <a:tr h="203200">
                <a:tc>
                  <a:txBody>
                    <a:bodyPr/>
                    <a:lstStyle/>
                    <a:p>
                      <a:pPr algn="l" fontAlgn="b"/>
                      <a:r>
                        <a:rPr lang="en-US" sz="1400" b="1" u="none" strike="noStrike">
                          <a:effectLst/>
                          <a:latin typeface="Arial"/>
                          <a:cs typeface="Arial"/>
                        </a:rPr>
                        <a:t>Ethnicity</a:t>
                      </a:r>
                      <a:endParaRPr lang="en-US" sz="1400" b="1" i="0" u="none" strike="noStrike">
                        <a:solidFill>
                          <a:srgbClr val="000000"/>
                        </a:solidFill>
                        <a:effectLst/>
                        <a:latin typeface="Arial"/>
                        <a:cs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876145570"/>
                  </a:ext>
                </a:extLst>
              </a:tr>
              <a:tr h="203200">
                <a:tc>
                  <a:txBody>
                    <a:bodyPr/>
                    <a:lstStyle/>
                    <a:p>
                      <a:pPr marL="91440" algn="l" fontAlgn="b"/>
                      <a:r>
                        <a:rPr lang="en-US" sz="1400" u="none" strike="noStrike">
                          <a:solidFill>
                            <a:schemeClr val="bg1"/>
                          </a:solidFill>
                          <a:effectLst/>
                          <a:latin typeface="Arial"/>
                          <a:cs typeface="Arial"/>
                        </a:rPr>
                        <a:t>Not Hispanic/Latino</a:t>
                      </a:r>
                      <a:endParaRPr lang="en-US" sz="1400" b="0" i="0" u="none" strike="noStrike">
                        <a:solidFill>
                          <a:schemeClr val="bg1"/>
                        </a:solidFill>
                        <a:effectLst/>
                        <a:latin typeface="Arial"/>
                        <a:cs typeface="Arial"/>
                      </a:endParaRPr>
                    </a:p>
                  </a:txBody>
                  <a:tcPr marL="571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57"/>
                    </a:solidFill>
                  </a:tcPr>
                </a:tc>
                <a:tc>
                  <a:txBody>
                    <a:bodyPr/>
                    <a:lstStyle/>
                    <a:p>
                      <a:pPr algn="l" fontAlgn="b"/>
                      <a:r>
                        <a:rPr lang="en-US" sz="1400" u="none" strike="noStrike">
                          <a:solidFill>
                            <a:schemeClr val="bg1"/>
                          </a:solidFill>
                          <a:effectLst/>
                          <a:latin typeface="Arial"/>
                          <a:cs typeface="Arial"/>
                        </a:rPr>
                        <a:t>335 (82.1%)</a:t>
                      </a:r>
                      <a:endParaRPr lang="en-US" sz="1400" b="0" i="0" u="none" strike="noStrike">
                        <a:solidFill>
                          <a:schemeClr val="bg1"/>
                        </a:solidFill>
                        <a:effectLst/>
                        <a:latin typeface="Arial"/>
                        <a:cs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57"/>
                    </a:solidFill>
                  </a:tcPr>
                </a:tc>
                <a:tc>
                  <a:txBody>
                    <a:bodyPr/>
                    <a:lstStyle/>
                    <a:p>
                      <a:pPr algn="l" fontAlgn="b"/>
                      <a:r>
                        <a:rPr lang="en-US" sz="1400" u="none" strike="noStrike">
                          <a:solidFill>
                            <a:schemeClr val="bg1"/>
                          </a:solidFill>
                          <a:effectLst/>
                          <a:latin typeface="Arial"/>
                          <a:cs typeface="Arial"/>
                        </a:rPr>
                        <a:t>314 (88.7%)</a:t>
                      </a:r>
                      <a:endParaRPr lang="en-US" sz="1400" b="0" i="0" u="none" strike="noStrike">
                        <a:solidFill>
                          <a:schemeClr val="bg1"/>
                        </a:solidFill>
                        <a:effectLst/>
                        <a:latin typeface="Arial"/>
                        <a:cs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57"/>
                    </a:solidFill>
                  </a:tcPr>
                </a:tc>
                <a:extLst>
                  <a:ext uri="{0D108BD9-81ED-4DB2-BD59-A6C34878D82A}">
                    <a16:rowId xmlns:a16="http://schemas.microsoft.com/office/drawing/2014/main" val="2325939993"/>
                  </a:ext>
                </a:extLst>
              </a:tr>
              <a:tr h="203200">
                <a:tc>
                  <a:txBody>
                    <a:bodyPr/>
                    <a:lstStyle/>
                    <a:p>
                      <a:pPr marL="91440" algn="l" fontAlgn="b"/>
                      <a:r>
                        <a:rPr lang="en-US" sz="1400" u="none" strike="noStrike">
                          <a:solidFill>
                            <a:schemeClr val="bg1"/>
                          </a:solidFill>
                          <a:effectLst/>
                          <a:latin typeface="Arial"/>
                          <a:cs typeface="Arial"/>
                        </a:rPr>
                        <a:t>Hispanic/Latino</a:t>
                      </a:r>
                      <a:endParaRPr lang="en-US" sz="1400" b="0" i="0" u="none" strike="noStrike">
                        <a:solidFill>
                          <a:schemeClr val="bg1"/>
                        </a:solidFill>
                        <a:effectLst/>
                        <a:latin typeface="Arial"/>
                        <a:cs typeface="Arial"/>
                      </a:endParaRPr>
                    </a:p>
                  </a:txBody>
                  <a:tcPr marL="5715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57"/>
                    </a:solidFill>
                  </a:tcPr>
                </a:tc>
                <a:tc>
                  <a:txBody>
                    <a:bodyPr/>
                    <a:lstStyle/>
                    <a:p>
                      <a:pPr algn="l" fontAlgn="b"/>
                      <a:r>
                        <a:rPr lang="en-US" sz="1400" u="none" strike="noStrike">
                          <a:solidFill>
                            <a:schemeClr val="bg1"/>
                          </a:solidFill>
                          <a:effectLst/>
                          <a:latin typeface="Arial"/>
                          <a:cs typeface="Arial"/>
                        </a:rPr>
                        <a:t>33 (8.1%)</a:t>
                      </a:r>
                      <a:endParaRPr lang="en-US" sz="1400" b="0" i="0" u="none" strike="noStrike">
                        <a:solidFill>
                          <a:schemeClr val="bg1"/>
                        </a:solidFill>
                        <a:effectLst/>
                        <a:latin typeface="Arial"/>
                        <a:cs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57"/>
                    </a:solidFill>
                  </a:tcPr>
                </a:tc>
                <a:tc>
                  <a:txBody>
                    <a:bodyPr/>
                    <a:lstStyle/>
                    <a:p>
                      <a:pPr algn="l" fontAlgn="b"/>
                      <a:r>
                        <a:rPr lang="en-US" sz="1400" u="none" strike="noStrike">
                          <a:solidFill>
                            <a:schemeClr val="bg1"/>
                          </a:solidFill>
                          <a:effectLst/>
                          <a:latin typeface="Arial"/>
                          <a:cs typeface="Arial"/>
                        </a:rPr>
                        <a:t>30 (8.5%)</a:t>
                      </a:r>
                      <a:endParaRPr lang="en-US" sz="1400" b="0" i="0" u="none" strike="noStrike">
                        <a:solidFill>
                          <a:schemeClr val="bg1"/>
                        </a:solidFill>
                        <a:effectLst/>
                        <a:latin typeface="Arial"/>
                        <a:cs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457"/>
                    </a:solidFill>
                  </a:tcPr>
                </a:tc>
                <a:extLst>
                  <a:ext uri="{0D108BD9-81ED-4DB2-BD59-A6C34878D82A}">
                    <a16:rowId xmlns:a16="http://schemas.microsoft.com/office/drawing/2014/main" val="1962681518"/>
                  </a:ext>
                </a:extLst>
              </a:tr>
            </a:tbl>
          </a:graphicData>
        </a:graphic>
      </p:graphicFrame>
      <p:sp>
        <p:nvSpPr>
          <p:cNvPr id="99" name="Rectangle 98">
            <a:extLst>
              <a:ext uri="{FF2B5EF4-FFF2-40B4-BE49-F238E27FC236}">
                <a16:creationId xmlns:a16="http://schemas.microsoft.com/office/drawing/2014/main" id="{C4DCA036-D6B2-E54C-C8EB-723002C605CA}"/>
              </a:ext>
            </a:extLst>
          </p:cNvPr>
          <p:cNvSpPr/>
          <p:nvPr>
            <p:custDataLst>
              <p:tags r:id="rId15"/>
            </p:custDataLst>
          </p:nvPr>
        </p:nvSpPr>
        <p:spPr bwMode="auto">
          <a:xfrm>
            <a:off x="9952038" y="2199005"/>
            <a:ext cx="250825" cy="187325"/>
          </a:xfrm>
          <a:prstGeom prst="rect">
            <a:avLst/>
          </a:prstGeom>
          <a:solidFill>
            <a:schemeClr val="hlink"/>
          </a:solidFill>
          <a:ln w="9525"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EE33EC58-0B4D-EE2A-0034-F3B413E4B42C}"/>
              </a:ext>
            </a:extLst>
          </p:cNvPr>
          <p:cNvSpPr/>
          <p:nvPr>
            <p:custDataLst>
              <p:tags r:id="rId16"/>
            </p:custDataLst>
          </p:nvPr>
        </p:nvSpPr>
        <p:spPr bwMode="auto">
          <a:xfrm>
            <a:off x="9952038" y="2462530"/>
            <a:ext cx="250825" cy="187325"/>
          </a:xfrm>
          <a:prstGeom prst="rect">
            <a:avLst/>
          </a:prstGeom>
          <a:solidFill>
            <a:schemeClr val="accent4"/>
          </a:solidFill>
          <a:ln w="9525"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193753D0-98AA-79B0-DE00-2E27A99D9734}"/>
              </a:ext>
            </a:extLst>
          </p:cNvPr>
          <p:cNvSpPr/>
          <p:nvPr>
            <p:custDataLst>
              <p:tags r:id="rId17"/>
            </p:custDataLst>
          </p:nvPr>
        </p:nvSpPr>
        <p:spPr bwMode="auto">
          <a:xfrm>
            <a:off x="9952038" y="2726055"/>
            <a:ext cx="250825" cy="187325"/>
          </a:xfrm>
          <a:prstGeom prst="rect">
            <a:avLst/>
          </a:prstGeom>
          <a:solidFill>
            <a:srgbClr val="C30C3E"/>
          </a:solidFill>
          <a:ln w="9525"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Placeholder 2">
            <a:extLst>
              <a:ext uri="{FF2B5EF4-FFF2-40B4-BE49-F238E27FC236}">
                <a16:creationId xmlns:a16="http://schemas.microsoft.com/office/drawing/2014/main" id="{537B2CE2-9A81-E14E-BCBB-2D93C8726891}"/>
              </a:ext>
            </a:extLst>
          </p:cNvPr>
          <p:cNvSpPr txBox="1">
            <a:spLocks/>
          </p:cNvSpPr>
          <p:nvPr>
            <p:custDataLst>
              <p:tags r:id="rId18"/>
            </p:custDataLst>
          </p:nvPr>
        </p:nvSpPr>
        <p:spPr bwMode="auto">
          <a:xfrm>
            <a:off x="10253663" y="2194243"/>
            <a:ext cx="12906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342900" indent="-342900" algn="l" defTabSz="914400" rtl="0" eaLnBrk="1" latinLnBrk="0" hangingPunct="1">
              <a:lnSpc>
                <a:spcPct val="100000"/>
              </a:lnSpc>
              <a:spcBef>
                <a:spcPts val="1000"/>
              </a:spcBef>
              <a:buClr>
                <a:schemeClr val="bg1"/>
              </a:buClr>
              <a:buFont typeface="Arial" panose="020B0604020202020204" pitchFamily="34" charset="0"/>
              <a:buChar char="•"/>
              <a:defRPr lang="en-US" sz="24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bg1"/>
              </a:buClr>
              <a:buFont typeface="Wingdings" panose="05000000000000000000" pitchFamily="2" charset="2"/>
              <a:buChar char="§"/>
              <a:defRPr lang="en-US" sz="2400" kern="1200" dirty="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1"/>
              </a:buClr>
              <a:buFont typeface="Courier New" panose="02070309020205020404" pitchFamily="49" charset="0"/>
              <a:buChar char="o"/>
              <a:defRPr lang="en-US" sz="1800" kern="1200" dirty="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DA3B226B-6774-4F6A-B8C0-EAE7DB849243}" type="datetime'Ea''r''''''''''l''y ''''''Sta''g''e ''(I-''I''''''''I'')'''">
              <a:rPr lang="en-US" altLang="en-US" sz="1400" smtClean="0">
                <a:effectLst/>
                <a:latin typeface="+mn-lt"/>
                <a:cs typeface="+mn-cs"/>
              </a:rPr>
              <a:pPr marL="0" indent="0">
                <a:spcBef>
                  <a:spcPct val="0"/>
                </a:spcBef>
                <a:spcAft>
                  <a:spcPct val="0"/>
                </a:spcAft>
                <a:buNone/>
              </a:pPr>
              <a:t>Early Stage (I-II)</a:t>
            </a:fld>
            <a:endParaRPr lang="en-US" sz="1400">
              <a:latin typeface="+mn-lt"/>
              <a:cs typeface="+mn-cs"/>
            </a:endParaRPr>
          </a:p>
        </p:txBody>
      </p:sp>
      <p:sp>
        <p:nvSpPr>
          <p:cNvPr id="96" name="Text Placeholder 2">
            <a:extLst>
              <a:ext uri="{FF2B5EF4-FFF2-40B4-BE49-F238E27FC236}">
                <a16:creationId xmlns:a16="http://schemas.microsoft.com/office/drawing/2014/main" id="{D534B337-1386-5B56-C685-2523B25ABA88}"/>
              </a:ext>
            </a:extLst>
          </p:cNvPr>
          <p:cNvSpPr txBox="1">
            <a:spLocks/>
          </p:cNvSpPr>
          <p:nvPr>
            <p:custDataLst>
              <p:tags r:id="rId19"/>
            </p:custDataLst>
          </p:nvPr>
        </p:nvSpPr>
        <p:spPr bwMode="auto">
          <a:xfrm>
            <a:off x="10253663" y="2457768"/>
            <a:ext cx="12795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342900" indent="-342900" algn="l" defTabSz="914400" rtl="0" eaLnBrk="1" latinLnBrk="0" hangingPunct="1">
              <a:lnSpc>
                <a:spcPct val="100000"/>
              </a:lnSpc>
              <a:spcBef>
                <a:spcPts val="1000"/>
              </a:spcBef>
              <a:buClr>
                <a:schemeClr val="bg1"/>
              </a:buClr>
              <a:buFont typeface="Arial" panose="020B0604020202020204" pitchFamily="34" charset="0"/>
              <a:buChar char="•"/>
              <a:defRPr lang="en-US" sz="24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bg1"/>
              </a:buClr>
              <a:buFont typeface="Wingdings" panose="05000000000000000000" pitchFamily="2" charset="2"/>
              <a:buChar char="§"/>
              <a:defRPr lang="en-US" sz="2400" kern="1200" dirty="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1"/>
              </a:buClr>
              <a:buFont typeface="Courier New" panose="02070309020205020404" pitchFamily="49" charset="0"/>
              <a:buChar char="o"/>
              <a:defRPr lang="en-US" sz="1800" kern="1200" dirty="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D101359B-C14B-43B8-BC7B-51A0EF59AAD4}" type="datetime'''L''a''t''e'' ''t''ag''''''''e'''''''' ''''(II''I-I''''V)'''">
              <a:rPr lang="en-US" altLang="en-US" sz="1400" smtClean="0">
                <a:effectLst/>
                <a:latin typeface="+mn-lt"/>
                <a:cs typeface="+mn-cs"/>
              </a:rPr>
              <a:pPr marL="0" indent="0">
                <a:spcBef>
                  <a:spcPct val="0"/>
                </a:spcBef>
                <a:spcAft>
                  <a:spcPct val="0"/>
                </a:spcAft>
                <a:buNone/>
              </a:pPr>
              <a:t>Late tage (III-IV)</a:t>
            </a:fld>
            <a:endParaRPr lang="en-US" sz="1400">
              <a:latin typeface="+mn-lt"/>
              <a:cs typeface="+mn-cs"/>
            </a:endParaRPr>
          </a:p>
        </p:txBody>
      </p:sp>
      <p:sp>
        <p:nvSpPr>
          <p:cNvPr id="94" name="Text Placeholder 2">
            <a:extLst>
              <a:ext uri="{FF2B5EF4-FFF2-40B4-BE49-F238E27FC236}">
                <a16:creationId xmlns:a16="http://schemas.microsoft.com/office/drawing/2014/main" id="{DC132C52-B87D-F4C4-6BAE-458E9369AB91}"/>
              </a:ext>
            </a:extLst>
          </p:cNvPr>
          <p:cNvSpPr txBox="1">
            <a:spLocks/>
          </p:cNvSpPr>
          <p:nvPr>
            <p:custDataLst>
              <p:tags r:id="rId20"/>
            </p:custDataLst>
          </p:nvPr>
        </p:nvSpPr>
        <p:spPr bwMode="auto">
          <a:xfrm>
            <a:off x="10253663" y="2721293"/>
            <a:ext cx="7588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342900" indent="-342900" algn="l" defTabSz="914400" rtl="0" eaLnBrk="1" latinLnBrk="0" hangingPunct="1">
              <a:lnSpc>
                <a:spcPct val="100000"/>
              </a:lnSpc>
              <a:spcBef>
                <a:spcPts val="1000"/>
              </a:spcBef>
              <a:buClr>
                <a:schemeClr val="bg1"/>
              </a:buClr>
              <a:buFont typeface="Arial" panose="020B0604020202020204" pitchFamily="34" charset="0"/>
              <a:buChar char="•"/>
              <a:defRPr lang="en-US" sz="24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bg1"/>
              </a:buClr>
              <a:buFont typeface="Wingdings" panose="05000000000000000000" pitchFamily="2" charset="2"/>
              <a:buChar char="§"/>
              <a:defRPr lang="en-US" sz="2400" kern="1200" dirty="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1"/>
              </a:buClr>
              <a:buFont typeface="Courier New" panose="02070309020205020404" pitchFamily="49" charset="0"/>
              <a:buChar char="o"/>
              <a:defRPr lang="en-US" sz="1800" kern="1200" dirty="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fld id="{63B4143B-2357-46CC-9C55-F6EB2C628339}" type="datetime'U''''''''''n''st''a''''''''''''''''g''''e''d'''''''''''''''''">
              <a:rPr lang="en-US" altLang="en-US" sz="1400" smtClean="0">
                <a:effectLst/>
                <a:latin typeface="+mn-lt"/>
                <a:cs typeface="+mn-cs"/>
              </a:rPr>
              <a:pPr marL="0" indent="0">
                <a:spcBef>
                  <a:spcPct val="0"/>
                </a:spcBef>
                <a:spcAft>
                  <a:spcPct val="0"/>
                </a:spcAft>
                <a:buNone/>
              </a:pPr>
              <a:t>Unstaged</a:t>
            </a:fld>
            <a:endParaRPr lang="en-US" sz="1400">
              <a:latin typeface="+mn-lt"/>
              <a:cs typeface="+mn-cs"/>
            </a:endParaRPr>
          </a:p>
        </p:txBody>
      </p:sp>
      <p:sp>
        <p:nvSpPr>
          <p:cNvPr id="113" name="TextBox 112">
            <a:extLst>
              <a:ext uri="{FF2B5EF4-FFF2-40B4-BE49-F238E27FC236}">
                <a16:creationId xmlns:a16="http://schemas.microsoft.com/office/drawing/2014/main" id="{447041E4-33FF-6EB0-2CB0-DD6C18E7DC16}"/>
              </a:ext>
            </a:extLst>
          </p:cNvPr>
          <p:cNvSpPr txBox="1"/>
          <p:nvPr/>
        </p:nvSpPr>
        <p:spPr>
          <a:xfrm>
            <a:off x="7212806" y="5218481"/>
            <a:ext cx="4979194" cy="1015663"/>
          </a:xfrm>
          <a:prstGeom prst="rect">
            <a:avLst/>
          </a:prstGeom>
          <a:noFill/>
        </p:spPr>
        <p:txBody>
          <a:bodyPr wrap="square" rtlCol="0">
            <a:spAutoFit/>
          </a:bodyPr>
          <a:lstStyle/>
          <a:p>
            <a:pPr marL="171450" indent="-171450">
              <a:buFont typeface="Arial" panose="020B0604020202020204" pitchFamily="34" charset="0"/>
              <a:buChar char="•"/>
            </a:pPr>
            <a:r>
              <a:rPr lang="en-US" sz="1000" b="0" i="0" u="none" strike="noStrike">
                <a:solidFill>
                  <a:srgbClr val="9B9B9B"/>
                </a:solidFill>
                <a:effectLst/>
                <a:latin typeface="Arial" panose="020B0604020202020204" pitchFamily="34" charset="0"/>
              </a:rPr>
              <a:t>Upper GI includes Esophageal, EGJ, and Gastric cancers</a:t>
            </a:r>
          </a:p>
          <a:p>
            <a:pPr marL="171450" indent="-171450">
              <a:buFont typeface="Arial" panose="020B0604020202020204" pitchFamily="34" charset="0"/>
              <a:buChar char="•"/>
            </a:pPr>
            <a:r>
              <a:rPr lang="en-US" sz="1000" b="0" i="0" u="none" strike="noStrike">
                <a:solidFill>
                  <a:srgbClr val="9B9B9B"/>
                </a:solidFill>
                <a:effectLst/>
                <a:latin typeface="Arial" panose="020B0604020202020204" pitchFamily="34" charset="0"/>
              </a:rPr>
              <a:t>Others are cancer types not used to train the tissue of origin model due to low sample counts:</a:t>
            </a:r>
            <a:r>
              <a:rPr lang="en-US" sz="1000" b="0" i="0">
                <a:solidFill>
                  <a:srgbClr val="000000"/>
                </a:solidFill>
                <a:effectLst/>
                <a:latin typeface="Arial" panose="020B0604020202020204" pitchFamily="34" charset="0"/>
              </a:rPr>
              <a:t>​ </a:t>
            </a:r>
            <a:r>
              <a:rPr lang="en-US" sz="1000" b="0" i="0" u="none" strike="noStrike">
                <a:solidFill>
                  <a:srgbClr val="9B9B9B"/>
                </a:solidFill>
                <a:effectLst/>
                <a:latin typeface="Arial" panose="020B0604020202020204" pitchFamily="34" charset="0"/>
              </a:rPr>
              <a:t>Ovarian, Renal, Anal, Neuroendocrine, Cervical, Melanoma, Bladder, Myeloid, Soft tissue, Sarcoma, Other.</a:t>
            </a:r>
          </a:p>
          <a:p>
            <a:pPr marL="171450" indent="-171450">
              <a:buFont typeface="Arial" panose="020B0604020202020204" pitchFamily="34" charset="0"/>
              <a:buChar char="•"/>
            </a:pPr>
            <a:r>
              <a:rPr lang="en-US" sz="1000" baseline="30000">
                <a:solidFill>
                  <a:srgbClr val="919396"/>
                </a:solidFill>
              </a:rPr>
              <a:t>1</a:t>
            </a:r>
            <a:r>
              <a:rPr lang="en-US" sz="1000">
                <a:solidFill>
                  <a:srgbClr val="919396"/>
                </a:solidFill>
              </a:rPr>
              <a:t>BMI ≥30 kg/m</a:t>
            </a:r>
            <a:r>
              <a:rPr lang="en-US" sz="1000" baseline="30000">
                <a:solidFill>
                  <a:srgbClr val="919396"/>
                </a:solidFill>
              </a:rPr>
              <a:t>2</a:t>
            </a:r>
            <a:endParaRPr lang="en-US" sz="1000">
              <a:solidFill>
                <a:srgbClr val="919396"/>
              </a:solidFill>
            </a:endParaRPr>
          </a:p>
          <a:p>
            <a:pPr marL="171450" indent="-171450">
              <a:buFont typeface="Arial" panose="020B0604020202020204" pitchFamily="34" charset="0"/>
              <a:buChar char="•"/>
            </a:pPr>
            <a:endParaRPr lang="en-US" sz="1000"/>
          </a:p>
        </p:txBody>
      </p:sp>
      <p:sp>
        <p:nvSpPr>
          <p:cNvPr id="114" name="TextBox 113">
            <a:extLst>
              <a:ext uri="{FF2B5EF4-FFF2-40B4-BE49-F238E27FC236}">
                <a16:creationId xmlns:a16="http://schemas.microsoft.com/office/drawing/2014/main" id="{94EA991B-8B25-DA0F-3362-4640649EC24F}"/>
              </a:ext>
            </a:extLst>
          </p:cNvPr>
          <p:cNvSpPr txBox="1"/>
          <p:nvPr/>
        </p:nvSpPr>
        <p:spPr>
          <a:xfrm>
            <a:off x="7258050" y="1661637"/>
            <a:ext cx="4233851" cy="307777"/>
          </a:xfrm>
          <a:prstGeom prst="rect">
            <a:avLst/>
          </a:prstGeom>
          <a:noFill/>
        </p:spPr>
        <p:txBody>
          <a:bodyPr wrap="none" rtlCol="0">
            <a:spAutoFit/>
          </a:bodyPr>
          <a:lstStyle/>
          <a:p>
            <a:r>
              <a:rPr lang="en-US" sz="1400">
                <a:solidFill>
                  <a:schemeClr val="bg1"/>
                </a:solidFill>
              </a:rPr>
              <a:t>Distribution of cancer types and stages in the study</a:t>
            </a:r>
          </a:p>
        </p:txBody>
      </p:sp>
    </p:spTree>
    <p:extLst>
      <p:ext uri="{BB962C8B-B14F-4D97-AF65-F5344CB8AC3E}">
        <p14:creationId xmlns:p14="http://schemas.microsoft.com/office/powerpoint/2010/main" val="2485416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39DB4-5B36-10B8-37BF-FB427A8DD9CD}"/>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1D4ACFE-9E23-1321-FB02-37D8991047FC}"/>
              </a:ext>
            </a:extLst>
          </p:cNvPr>
          <p:cNvGraphicFramePr>
            <a:graphicFrameLocks noChangeAspect="1"/>
          </p:cNvGraphicFramePr>
          <p:nvPr>
            <p:custDataLst>
              <p:tags r:id="rId1"/>
            </p:custDataLst>
            <p:extLst>
              <p:ext uri="{D42A27DB-BD31-4B8C-83A1-F6EECF244321}">
                <p14:modId xmlns:p14="http://schemas.microsoft.com/office/powerpoint/2010/main" val="62123429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think-cell data - do not delete" hidden="1">
                        <a:extLst>
                          <a:ext uri="{FF2B5EF4-FFF2-40B4-BE49-F238E27FC236}">
                            <a16:creationId xmlns:a16="http://schemas.microsoft.com/office/drawing/2014/main" id="{11D4ACFE-9E23-1321-FB02-37D8991047FC}"/>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9F3AD96-3D98-9B60-A031-8E1C4A392090}"/>
              </a:ext>
            </a:extLst>
          </p:cNvPr>
          <p:cNvSpPr>
            <a:spLocks noGrp="1"/>
          </p:cNvSpPr>
          <p:nvPr>
            <p:ph type="title"/>
          </p:nvPr>
        </p:nvSpPr>
        <p:spPr>
          <a:xfrm>
            <a:off x="675799" y="215105"/>
            <a:ext cx="10972800" cy="1371600"/>
          </a:xfrm>
        </p:spPr>
        <p:txBody>
          <a:bodyPr vert="horz"/>
          <a:lstStyle/>
          <a:p>
            <a:r>
              <a:rPr lang="en-US" dirty="0">
                <a:latin typeface="Arial"/>
                <a:cs typeface="Arial"/>
              </a:rPr>
              <a:t>Results: Reflex MCED Performance of Cancer Signal Detection</a:t>
            </a:r>
          </a:p>
        </p:txBody>
      </p:sp>
      <p:sp>
        <p:nvSpPr>
          <p:cNvPr id="3" name="Slide Number Placeholder 2">
            <a:extLst>
              <a:ext uri="{FF2B5EF4-FFF2-40B4-BE49-F238E27FC236}">
                <a16:creationId xmlns:a16="http://schemas.microsoft.com/office/drawing/2014/main" id="{DEB091BD-78DA-951A-554E-409B6A9E093A}"/>
              </a:ext>
            </a:extLst>
          </p:cNvPr>
          <p:cNvSpPr>
            <a:spLocks noGrp="1"/>
          </p:cNvSpPr>
          <p:nvPr>
            <p:ph type="sldNum" sz="quarter" idx="12"/>
          </p:nvPr>
        </p:nvSpPr>
        <p:spPr/>
        <p:txBody>
          <a:bodyPr/>
          <a:lstStyle/>
          <a:p>
            <a:fld id="{BE33F7A0-71F0-446B-9DE8-6D75BE64EE0F}" type="slidenum">
              <a:rPr lang="en-US" smtClean="0"/>
              <a:pPr/>
              <a:t>8</a:t>
            </a:fld>
            <a:endParaRPr lang="en-US"/>
          </a:p>
        </p:txBody>
      </p:sp>
      <p:sp>
        <p:nvSpPr>
          <p:cNvPr id="5" name="Text Placeholder 4">
            <a:extLst>
              <a:ext uri="{FF2B5EF4-FFF2-40B4-BE49-F238E27FC236}">
                <a16:creationId xmlns:a16="http://schemas.microsoft.com/office/drawing/2014/main" id="{F42DB89C-7433-A6A3-D027-9ECA8084D6CD}"/>
              </a:ext>
            </a:extLst>
          </p:cNvPr>
          <p:cNvSpPr>
            <a:spLocks noGrp="1"/>
          </p:cNvSpPr>
          <p:nvPr>
            <p:ph type="body" sz="quarter" idx="15"/>
          </p:nvPr>
        </p:nvSpPr>
        <p:spPr/>
        <p:txBody>
          <a:bodyPr/>
          <a:lstStyle/>
          <a:p>
            <a:r>
              <a:rPr lang="en-US"/>
              <a:t>Dax </a:t>
            </a:r>
            <a:r>
              <a:rPr lang="en-US" err="1"/>
              <a:t>Kurbegov</a:t>
            </a:r>
            <a:r>
              <a:rPr lang="en-US"/>
              <a:t>, MD, FASCO</a:t>
            </a:r>
          </a:p>
        </p:txBody>
      </p:sp>
      <p:grpSp>
        <p:nvGrpSpPr>
          <p:cNvPr id="8" name="Group 7">
            <a:extLst>
              <a:ext uri="{FF2B5EF4-FFF2-40B4-BE49-F238E27FC236}">
                <a16:creationId xmlns:a16="http://schemas.microsoft.com/office/drawing/2014/main" id="{99BC5230-4C91-D301-6CC4-4750151E02DD}"/>
              </a:ext>
            </a:extLst>
          </p:cNvPr>
          <p:cNvGrpSpPr/>
          <p:nvPr/>
        </p:nvGrpSpPr>
        <p:grpSpPr>
          <a:xfrm>
            <a:off x="881796" y="1645068"/>
            <a:ext cx="4343400" cy="4557109"/>
            <a:chOff x="867508" y="1342298"/>
            <a:chExt cx="4343400" cy="4557109"/>
          </a:xfrm>
        </p:grpSpPr>
        <p:cxnSp>
          <p:nvCxnSpPr>
            <p:cNvPr id="71" name="Straight Connector 70">
              <a:extLst>
                <a:ext uri="{FF2B5EF4-FFF2-40B4-BE49-F238E27FC236}">
                  <a16:creationId xmlns:a16="http://schemas.microsoft.com/office/drawing/2014/main" id="{7B825735-C2A7-76EA-138D-00D687EA9FC2}"/>
                </a:ext>
              </a:extLst>
            </p:cNvPr>
            <p:cNvCxnSpPr>
              <a:cxnSpLocks/>
            </p:cNvCxnSpPr>
            <p:nvPr/>
          </p:nvCxnSpPr>
          <p:spPr>
            <a:xfrm flipV="1">
              <a:off x="2705452" y="3899523"/>
              <a:ext cx="0" cy="301057"/>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72" name="Rectangle 71">
              <a:extLst>
                <a:ext uri="{FF2B5EF4-FFF2-40B4-BE49-F238E27FC236}">
                  <a16:creationId xmlns:a16="http://schemas.microsoft.com/office/drawing/2014/main" id="{50EF4B41-9168-7ACD-B3E4-2A5A02D1C634}"/>
                </a:ext>
              </a:extLst>
            </p:cNvPr>
            <p:cNvSpPr/>
            <p:nvPr/>
          </p:nvSpPr>
          <p:spPr>
            <a:xfrm>
              <a:off x="3144364" y="1342298"/>
              <a:ext cx="2066544" cy="235492"/>
            </a:xfrm>
            <a:prstGeom prst="rect">
              <a:avLst/>
            </a:prstGeom>
            <a:solidFill>
              <a:srgbClr val="0087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354 Non-cancer</a:t>
              </a:r>
            </a:p>
          </p:txBody>
        </p:sp>
        <p:sp>
          <p:nvSpPr>
            <p:cNvPr id="73" name="Rectangle 72">
              <a:extLst>
                <a:ext uri="{FF2B5EF4-FFF2-40B4-BE49-F238E27FC236}">
                  <a16:creationId xmlns:a16="http://schemas.microsoft.com/office/drawing/2014/main" id="{6A046143-CE42-22E2-78DE-2AB40A90A63A}"/>
                </a:ext>
              </a:extLst>
            </p:cNvPr>
            <p:cNvSpPr/>
            <p:nvPr/>
          </p:nvSpPr>
          <p:spPr>
            <a:xfrm>
              <a:off x="867508" y="1342298"/>
              <a:ext cx="2322576" cy="235492"/>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408 Cancer</a:t>
              </a:r>
            </a:p>
          </p:txBody>
        </p:sp>
        <p:sp>
          <p:nvSpPr>
            <p:cNvPr id="74" name="Rectangle 73">
              <a:extLst>
                <a:ext uri="{FF2B5EF4-FFF2-40B4-BE49-F238E27FC236}">
                  <a16:creationId xmlns:a16="http://schemas.microsoft.com/office/drawing/2014/main" id="{EEFD41D0-139B-09BD-8C34-424E0D9A7A8D}"/>
                </a:ext>
              </a:extLst>
            </p:cNvPr>
            <p:cNvSpPr/>
            <p:nvPr/>
          </p:nvSpPr>
          <p:spPr>
            <a:xfrm>
              <a:off x="867508" y="1809136"/>
              <a:ext cx="914400" cy="1145164"/>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161 </a:t>
              </a:r>
            </a:p>
            <a:p>
              <a:pPr algn="ctr"/>
              <a:r>
                <a:rPr lang="en-US" sz="1400"/>
                <a:t>Cancer signal not detected</a:t>
              </a:r>
            </a:p>
          </p:txBody>
        </p:sp>
        <p:sp>
          <p:nvSpPr>
            <p:cNvPr id="75" name="Rectangle 74">
              <a:extLst>
                <a:ext uri="{FF2B5EF4-FFF2-40B4-BE49-F238E27FC236}">
                  <a16:creationId xmlns:a16="http://schemas.microsoft.com/office/drawing/2014/main" id="{FAD9C209-86B9-BCB7-2A48-A7C0F21FE530}"/>
                </a:ext>
              </a:extLst>
            </p:cNvPr>
            <p:cNvSpPr/>
            <p:nvPr/>
          </p:nvSpPr>
          <p:spPr>
            <a:xfrm>
              <a:off x="3619852" y="1809136"/>
              <a:ext cx="1591056" cy="1125222"/>
            </a:xfrm>
            <a:prstGeom prst="rect">
              <a:avLst/>
            </a:prstGeom>
            <a:solidFill>
              <a:srgbClr val="0087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t>280 </a:t>
              </a:r>
            </a:p>
            <a:p>
              <a:pPr algn="ctr"/>
              <a:r>
                <a:rPr lang="en-US" sz="1400"/>
                <a:t>Cancer signal not detected</a:t>
              </a:r>
            </a:p>
          </p:txBody>
        </p:sp>
        <p:sp>
          <p:nvSpPr>
            <p:cNvPr id="76" name="Rectangle 75">
              <a:extLst>
                <a:ext uri="{FF2B5EF4-FFF2-40B4-BE49-F238E27FC236}">
                  <a16:creationId xmlns:a16="http://schemas.microsoft.com/office/drawing/2014/main" id="{817D4162-1E06-27D6-24CD-5AA1CD20D9DB}"/>
                </a:ext>
              </a:extLst>
            </p:cNvPr>
            <p:cNvSpPr/>
            <p:nvPr/>
          </p:nvSpPr>
          <p:spPr>
            <a:xfrm>
              <a:off x="1791052" y="3128443"/>
              <a:ext cx="1828800" cy="717875"/>
            </a:xfrm>
            <a:prstGeom prst="rect">
              <a:avLst/>
            </a:prstGeom>
            <a:solidFill>
              <a:srgbClr val="FFB6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002457"/>
                  </a:solidFill>
                </a:rPr>
                <a:t>321 </a:t>
              </a:r>
            </a:p>
            <a:p>
              <a:pPr algn="ctr"/>
              <a:r>
                <a:rPr lang="en-US" sz="1400">
                  <a:solidFill>
                    <a:srgbClr val="002457"/>
                  </a:solidFill>
                </a:rPr>
                <a:t>Samples proceed to reflex testing</a:t>
              </a:r>
            </a:p>
          </p:txBody>
        </p:sp>
        <p:sp>
          <p:nvSpPr>
            <p:cNvPr id="77" name="Rectangle 76">
              <a:extLst>
                <a:ext uri="{FF2B5EF4-FFF2-40B4-BE49-F238E27FC236}">
                  <a16:creationId xmlns:a16="http://schemas.microsoft.com/office/drawing/2014/main" id="{EE5C14B7-4F7B-848B-E7E3-B1AA8602AC1C}"/>
                </a:ext>
              </a:extLst>
            </p:cNvPr>
            <p:cNvSpPr/>
            <p:nvPr/>
          </p:nvSpPr>
          <p:spPr>
            <a:xfrm>
              <a:off x="867508" y="1573645"/>
              <a:ext cx="4343400" cy="235491"/>
            </a:xfrm>
            <a:prstGeom prst="rect">
              <a:avLst/>
            </a:prstGeom>
            <a:solidFill>
              <a:srgbClr val="FFB6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002457"/>
                  </a:solidFill>
                </a:rPr>
                <a:t>762 Samples Undergo Primary Testing</a:t>
              </a:r>
            </a:p>
          </p:txBody>
        </p:sp>
        <p:sp>
          <p:nvSpPr>
            <p:cNvPr id="78" name="Left Bracket 77">
              <a:extLst>
                <a:ext uri="{FF2B5EF4-FFF2-40B4-BE49-F238E27FC236}">
                  <a16:creationId xmlns:a16="http://schemas.microsoft.com/office/drawing/2014/main" id="{5B98BFB6-F4DF-08CA-1102-016629F9D187}"/>
                </a:ext>
              </a:extLst>
            </p:cNvPr>
            <p:cNvSpPr/>
            <p:nvPr/>
          </p:nvSpPr>
          <p:spPr>
            <a:xfrm rot="5400000">
              <a:off x="1855289" y="3965029"/>
              <a:ext cx="235490" cy="1202869"/>
            </a:xfrm>
            <a:prstGeom prst="leftBracket">
              <a:avLst>
                <a:gd name="adj" fmla="val 0"/>
              </a:avLst>
            </a:prstGeom>
            <a:ln w="12700">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Left Bracket 78">
              <a:extLst>
                <a:ext uri="{FF2B5EF4-FFF2-40B4-BE49-F238E27FC236}">
                  <a16:creationId xmlns:a16="http://schemas.microsoft.com/office/drawing/2014/main" id="{056CBCCA-2B77-D888-BE69-45112C59CB71}"/>
                </a:ext>
              </a:extLst>
            </p:cNvPr>
            <p:cNvSpPr/>
            <p:nvPr/>
          </p:nvSpPr>
          <p:spPr>
            <a:xfrm rot="5400000">
              <a:off x="3949536" y="3964481"/>
              <a:ext cx="235490" cy="1202868"/>
            </a:xfrm>
            <a:prstGeom prst="leftBracket">
              <a:avLst>
                <a:gd name="adj" fmla="val 0"/>
              </a:avLst>
            </a:prstGeom>
            <a:ln w="12700">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1" name="Left Bracket 80">
              <a:extLst>
                <a:ext uri="{FF2B5EF4-FFF2-40B4-BE49-F238E27FC236}">
                  <a16:creationId xmlns:a16="http://schemas.microsoft.com/office/drawing/2014/main" id="{16621AFD-B0E2-887E-7A01-DC118BBE465D}"/>
                </a:ext>
              </a:extLst>
            </p:cNvPr>
            <p:cNvSpPr/>
            <p:nvPr/>
          </p:nvSpPr>
          <p:spPr>
            <a:xfrm rot="5400000">
              <a:off x="2876310" y="3188789"/>
              <a:ext cx="235490" cy="2259073"/>
            </a:xfrm>
            <a:prstGeom prst="leftBracket">
              <a:avLst>
                <a:gd name="adj" fmla="val 0"/>
              </a:avLst>
            </a:prstGeom>
            <a:ln w="12700">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3" name="Rectangle 82">
              <a:extLst>
                <a:ext uri="{FF2B5EF4-FFF2-40B4-BE49-F238E27FC236}">
                  <a16:creationId xmlns:a16="http://schemas.microsoft.com/office/drawing/2014/main" id="{36E3FDD2-BCFB-8141-FA8E-52990966AC86}"/>
                </a:ext>
              </a:extLst>
            </p:cNvPr>
            <p:cNvSpPr/>
            <p:nvPr/>
          </p:nvSpPr>
          <p:spPr>
            <a:xfrm>
              <a:off x="888903" y="4713520"/>
              <a:ext cx="1005840" cy="128631"/>
            </a:xfrm>
            <a:prstGeom prst="rect">
              <a:avLst/>
            </a:prstGeom>
            <a:solidFill>
              <a:srgbClr val="FFB648"/>
            </a:solidFill>
            <a:ln w="28575">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  </a:t>
              </a:r>
            </a:p>
          </p:txBody>
        </p:sp>
        <p:sp>
          <p:nvSpPr>
            <p:cNvPr id="85" name="Rectangle 84">
              <a:extLst>
                <a:ext uri="{FF2B5EF4-FFF2-40B4-BE49-F238E27FC236}">
                  <a16:creationId xmlns:a16="http://schemas.microsoft.com/office/drawing/2014/main" id="{2F736008-5789-9627-4FE0-917087E58B1C}"/>
                </a:ext>
              </a:extLst>
            </p:cNvPr>
            <p:cNvSpPr/>
            <p:nvPr/>
          </p:nvSpPr>
          <p:spPr>
            <a:xfrm>
              <a:off x="2369791" y="4715718"/>
              <a:ext cx="393192" cy="128631"/>
            </a:xfrm>
            <a:prstGeom prst="rect">
              <a:avLst/>
            </a:prstGeom>
            <a:solidFill>
              <a:srgbClr val="FFB648"/>
            </a:solidFill>
            <a:ln w="28575">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  </a:t>
              </a:r>
            </a:p>
          </p:txBody>
        </p:sp>
        <p:sp>
          <p:nvSpPr>
            <p:cNvPr id="87" name="Rectangle 86">
              <a:extLst>
                <a:ext uri="{FF2B5EF4-FFF2-40B4-BE49-F238E27FC236}">
                  <a16:creationId xmlns:a16="http://schemas.microsoft.com/office/drawing/2014/main" id="{154AFAA9-D533-5793-B117-017F65D3FD2A}"/>
                </a:ext>
              </a:extLst>
            </p:cNvPr>
            <p:cNvSpPr/>
            <p:nvPr/>
          </p:nvSpPr>
          <p:spPr>
            <a:xfrm>
              <a:off x="3269552" y="4706926"/>
              <a:ext cx="429768" cy="128631"/>
            </a:xfrm>
            <a:prstGeom prst="rect">
              <a:avLst/>
            </a:prstGeom>
            <a:solidFill>
              <a:srgbClr val="FFB648"/>
            </a:solidFill>
            <a:ln w="28575">
              <a:solidFill>
                <a:srgbClr val="0087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  </a:t>
              </a:r>
            </a:p>
          </p:txBody>
        </p:sp>
        <p:sp>
          <p:nvSpPr>
            <p:cNvPr id="89" name="Rectangle 88">
              <a:extLst>
                <a:ext uri="{FF2B5EF4-FFF2-40B4-BE49-F238E27FC236}">
                  <a16:creationId xmlns:a16="http://schemas.microsoft.com/office/drawing/2014/main" id="{3E7F044E-1DA7-5BD4-8542-C2B31BA1FF99}"/>
                </a:ext>
              </a:extLst>
            </p:cNvPr>
            <p:cNvSpPr/>
            <p:nvPr/>
          </p:nvSpPr>
          <p:spPr>
            <a:xfrm>
              <a:off x="4645217" y="4695099"/>
              <a:ext cx="45720" cy="146428"/>
            </a:xfrm>
            <a:prstGeom prst="rect">
              <a:avLst/>
            </a:prstGeom>
            <a:solidFill>
              <a:srgbClr val="FFB648"/>
            </a:solidFill>
            <a:ln w="28575">
              <a:solidFill>
                <a:srgbClr val="0087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  </a:t>
              </a:r>
            </a:p>
          </p:txBody>
        </p:sp>
        <p:cxnSp>
          <p:nvCxnSpPr>
            <p:cNvPr id="91" name="Straight Arrow Connector 90">
              <a:extLst>
                <a:ext uri="{FF2B5EF4-FFF2-40B4-BE49-F238E27FC236}">
                  <a16:creationId xmlns:a16="http://schemas.microsoft.com/office/drawing/2014/main" id="{629AFCBA-60D4-8D33-3A7A-B42DFE0E765A}"/>
                </a:ext>
              </a:extLst>
            </p:cNvPr>
            <p:cNvCxnSpPr>
              <a:cxnSpLocks/>
            </p:cNvCxnSpPr>
            <p:nvPr/>
          </p:nvCxnSpPr>
          <p:spPr>
            <a:xfrm>
              <a:off x="2705452" y="1870278"/>
              <a:ext cx="0" cy="1198448"/>
            </a:xfrm>
            <a:prstGeom prst="straightConnector1">
              <a:avLst/>
            </a:prstGeom>
            <a:ln w="12700">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93" name="TextBox 92">
              <a:extLst>
                <a:ext uri="{FF2B5EF4-FFF2-40B4-BE49-F238E27FC236}">
                  <a16:creationId xmlns:a16="http://schemas.microsoft.com/office/drawing/2014/main" id="{6350251C-34C5-416F-D1FA-01B77ADFBD00}"/>
                </a:ext>
              </a:extLst>
            </p:cNvPr>
            <p:cNvSpPr txBox="1"/>
            <p:nvPr/>
          </p:nvSpPr>
          <p:spPr>
            <a:xfrm>
              <a:off x="934431" y="4871462"/>
              <a:ext cx="914784" cy="677108"/>
            </a:xfrm>
            <a:prstGeom prst="rect">
              <a:avLst/>
            </a:prstGeom>
            <a:noFill/>
          </p:spPr>
          <p:txBody>
            <a:bodyPr wrap="square" rtlCol="0">
              <a:spAutoFit/>
            </a:bodyPr>
            <a:lstStyle/>
            <a:p>
              <a:pPr algn="ctr"/>
              <a:r>
                <a:rPr lang="en-US" sz="1400">
                  <a:solidFill>
                    <a:schemeClr val="bg1"/>
                  </a:solidFill>
                </a:rPr>
                <a:t>177 </a:t>
              </a:r>
              <a:r>
                <a:rPr lang="en-US" sz="1200">
                  <a:solidFill>
                    <a:schemeClr val="bg1"/>
                  </a:solidFill>
                </a:rPr>
                <a:t>classified as cancer</a:t>
              </a:r>
              <a:endParaRPr lang="en-US" sz="1400">
                <a:solidFill>
                  <a:schemeClr val="bg1"/>
                </a:solidFill>
              </a:endParaRPr>
            </a:p>
          </p:txBody>
        </p:sp>
        <p:sp>
          <p:nvSpPr>
            <p:cNvPr id="95" name="TextBox 94">
              <a:extLst>
                <a:ext uri="{FF2B5EF4-FFF2-40B4-BE49-F238E27FC236}">
                  <a16:creationId xmlns:a16="http://schemas.microsoft.com/office/drawing/2014/main" id="{FA8C4C78-E9C5-215C-C5DB-E9E60BA5E035}"/>
                </a:ext>
              </a:extLst>
            </p:cNvPr>
            <p:cNvSpPr txBox="1"/>
            <p:nvPr/>
          </p:nvSpPr>
          <p:spPr>
            <a:xfrm>
              <a:off x="2131093" y="4843824"/>
              <a:ext cx="914784" cy="1046440"/>
            </a:xfrm>
            <a:prstGeom prst="rect">
              <a:avLst/>
            </a:prstGeom>
            <a:noFill/>
          </p:spPr>
          <p:txBody>
            <a:bodyPr wrap="square" lIns="91440" tIns="45720" rIns="91440" bIns="45720" rtlCol="0" anchor="t">
              <a:spAutoFit/>
            </a:bodyPr>
            <a:lstStyle/>
            <a:p>
              <a:pPr algn="ctr"/>
              <a:r>
                <a:rPr lang="en-US" sz="1400">
                  <a:solidFill>
                    <a:schemeClr val="bg1"/>
                  </a:solidFill>
                </a:rPr>
                <a:t>70 </a:t>
              </a:r>
              <a:r>
                <a:rPr lang="en-US" sz="1200">
                  <a:solidFill>
                    <a:schemeClr val="bg1"/>
                  </a:solidFill>
                </a:rPr>
                <a:t>incorrectly classified as non-cancer</a:t>
              </a:r>
              <a:endParaRPr lang="en-US" sz="1400">
                <a:solidFill>
                  <a:schemeClr val="bg1"/>
                </a:solidFill>
              </a:endParaRPr>
            </a:p>
          </p:txBody>
        </p:sp>
        <p:sp>
          <p:nvSpPr>
            <p:cNvPr id="97" name="TextBox 96">
              <a:extLst>
                <a:ext uri="{FF2B5EF4-FFF2-40B4-BE49-F238E27FC236}">
                  <a16:creationId xmlns:a16="http://schemas.microsoft.com/office/drawing/2014/main" id="{DBA38F7B-CF97-3770-28AE-984AA9907001}"/>
                </a:ext>
              </a:extLst>
            </p:cNvPr>
            <p:cNvSpPr txBox="1"/>
            <p:nvPr/>
          </p:nvSpPr>
          <p:spPr>
            <a:xfrm>
              <a:off x="3034635" y="4852967"/>
              <a:ext cx="914784" cy="1046440"/>
            </a:xfrm>
            <a:prstGeom prst="rect">
              <a:avLst/>
            </a:prstGeom>
            <a:noFill/>
          </p:spPr>
          <p:txBody>
            <a:bodyPr wrap="square" lIns="91440" tIns="45720" rIns="91440" bIns="45720" rtlCol="0" anchor="t">
              <a:spAutoFit/>
            </a:bodyPr>
            <a:lstStyle/>
            <a:p>
              <a:pPr algn="ctr"/>
              <a:r>
                <a:rPr lang="en-US" sz="1400">
                  <a:solidFill>
                    <a:schemeClr val="bg1"/>
                  </a:solidFill>
                  <a:cs typeface="Arial"/>
                </a:rPr>
                <a:t>68</a:t>
              </a:r>
            </a:p>
            <a:p>
              <a:pPr algn="ctr"/>
              <a:r>
                <a:rPr lang="en-US" sz="1200">
                  <a:solidFill>
                    <a:schemeClr val="bg1"/>
                  </a:solidFill>
                </a:rPr>
                <a:t>correctly classified as non-cancer</a:t>
              </a:r>
              <a:endParaRPr lang="en-US" sz="1200">
                <a:solidFill>
                  <a:schemeClr val="bg1"/>
                </a:solidFill>
                <a:cs typeface="Arial"/>
              </a:endParaRPr>
            </a:p>
          </p:txBody>
        </p:sp>
        <p:sp>
          <p:nvSpPr>
            <p:cNvPr id="99" name="TextBox 98">
              <a:extLst>
                <a:ext uri="{FF2B5EF4-FFF2-40B4-BE49-F238E27FC236}">
                  <a16:creationId xmlns:a16="http://schemas.microsoft.com/office/drawing/2014/main" id="{0A227F72-663E-6FAA-F3AE-4BD71E20401B}"/>
                </a:ext>
              </a:extLst>
            </p:cNvPr>
            <p:cNvSpPr txBox="1"/>
            <p:nvPr/>
          </p:nvSpPr>
          <p:spPr>
            <a:xfrm>
              <a:off x="4210685" y="4835382"/>
              <a:ext cx="914784" cy="861774"/>
            </a:xfrm>
            <a:prstGeom prst="rect">
              <a:avLst/>
            </a:prstGeom>
            <a:noFill/>
          </p:spPr>
          <p:txBody>
            <a:bodyPr wrap="square" lIns="91440" tIns="45720" rIns="91440" bIns="45720" rtlCol="0" anchor="t">
              <a:spAutoFit/>
            </a:bodyPr>
            <a:lstStyle/>
            <a:p>
              <a:pPr algn="ctr"/>
              <a:r>
                <a:rPr lang="en-US" sz="1400">
                  <a:solidFill>
                    <a:schemeClr val="bg1"/>
                  </a:solidFill>
                </a:rPr>
                <a:t>6</a:t>
              </a:r>
            </a:p>
            <a:p>
              <a:pPr algn="ctr"/>
              <a:r>
                <a:rPr lang="en-US" sz="1200">
                  <a:solidFill>
                    <a:schemeClr val="bg1"/>
                  </a:solidFill>
                </a:rPr>
                <a:t>incorrectly classified as cancer</a:t>
              </a:r>
              <a:endParaRPr lang="en-US" sz="1200">
                <a:solidFill>
                  <a:schemeClr val="bg1"/>
                </a:solidFill>
                <a:cs typeface="Arial"/>
              </a:endParaRPr>
            </a:p>
          </p:txBody>
        </p:sp>
      </p:grpSp>
      <p:sp>
        <p:nvSpPr>
          <p:cNvPr id="102" name="TextBox 101">
            <a:extLst>
              <a:ext uri="{FF2B5EF4-FFF2-40B4-BE49-F238E27FC236}">
                <a16:creationId xmlns:a16="http://schemas.microsoft.com/office/drawing/2014/main" id="{3A14ABAD-2D22-E0E7-7892-CF4F1331895F}"/>
              </a:ext>
            </a:extLst>
          </p:cNvPr>
          <p:cNvSpPr txBox="1"/>
          <p:nvPr/>
        </p:nvSpPr>
        <p:spPr>
          <a:xfrm>
            <a:off x="5653143" y="1641028"/>
            <a:ext cx="5959737" cy="1938992"/>
          </a:xfrm>
          <a:prstGeom prst="rect">
            <a:avLst/>
          </a:prstGeom>
          <a:noFill/>
        </p:spPr>
        <p:txBody>
          <a:bodyPr wrap="square" lIns="91440" tIns="45720" rIns="91440" bIns="45720" rtlCol="0" anchor="t">
            <a:spAutoFit/>
          </a:bodyPr>
          <a:lstStyle/>
          <a:p>
            <a:pPr marL="342900" indent="-342900">
              <a:buClr>
                <a:srgbClr val="0076A9"/>
              </a:buClr>
              <a:buFont typeface="Wingdings" panose="05000000000000000000" pitchFamily="2" charset="2"/>
              <a:buChar char="§"/>
            </a:pPr>
            <a:r>
              <a:rPr lang="en-US" sz="2000" dirty="0">
                <a:solidFill>
                  <a:schemeClr val="bg1"/>
                </a:solidFill>
              </a:rPr>
              <a:t>The Primary Screening test achieved </a:t>
            </a:r>
            <a:r>
              <a:rPr lang="en-US" sz="2000" b="1" dirty="0">
                <a:solidFill>
                  <a:srgbClr val="FFC000"/>
                </a:solidFill>
              </a:rPr>
              <a:t>60.5% sensitivity at 80% target specificity</a:t>
            </a:r>
            <a:endParaRPr lang="en-US" sz="2000" dirty="0">
              <a:solidFill>
                <a:schemeClr val="bg1"/>
              </a:solidFill>
            </a:endParaRPr>
          </a:p>
          <a:p>
            <a:pPr marL="342900" indent="-342900">
              <a:buClr>
                <a:srgbClr val="0076A9"/>
              </a:buClr>
              <a:buFont typeface="Wingdings" panose="05000000000000000000" pitchFamily="2" charset="2"/>
              <a:buChar char="§"/>
            </a:pPr>
            <a:endParaRPr lang="en-US" sz="2000" dirty="0">
              <a:solidFill>
                <a:schemeClr val="bg1"/>
              </a:solidFill>
            </a:endParaRPr>
          </a:p>
          <a:p>
            <a:pPr marL="342900" indent="-342900">
              <a:buClr>
                <a:srgbClr val="0076A9"/>
              </a:buClr>
              <a:buFont typeface="Wingdings" panose="05000000000000000000" pitchFamily="2" charset="2"/>
              <a:buChar char="§"/>
            </a:pPr>
            <a:r>
              <a:rPr lang="en-US" sz="2000" dirty="0">
                <a:solidFill>
                  <a:schemeClr val="bg1"/>
                </a:solidFill>
              </a:rPr>
              <a:t>Overall sensitivity</a:t>
            </a:r>
            <a:r>
              <a:rPr lang="en-US" sz="2000" baseline="30000" dirty="0">
                <a:solidFill>
                  <a:schemeClr val="bg1"/>
                </a:solidFill>
              </a:rPr>
              <a:t> </a:t>
            </a:r>
            <a:r>
              <a:rPr lang="en-US" sz="2000" dirty="0">
                <a:solidFill>
                  <a:schemeClr val="bg1"/>
                </a:solidFill>
              </a:rPr>
              <a:t>of the </a:t>
            </a:r>
            <a:r>
              <a:rPr lang="en-US" sz="2000" b="1" dirty="0">
                <a:solidFill>
                  <a:srgbClr val="FFC000"/>
                </a:solidFill>
              </a:rPr>
              <a:t>reflex test at 98.3% specificity, 95% CI (96.5, 99.3), achieved: </a:t>
            </a:r>
            <a:endParaRPr lang="en-US" sz="2000" b="1" dirty="0">
              <a:solidFill>
                <a:srgbClr val="FFC000"/>
              </a:solidFill>
              <a:cs typeface="Arial"/>
            </a:endParaRPr>
          </a:p>
          <a:p>
            <a:pPr marL="342900" indent="-342900">
              <a:buClr>
                <a:srgbClr val="0076A9"/>
              </a:buClr>
              <a:buFont typeface="Wingdings" panose="05000000000000000000" pitchFamily="2" charset="2"/>
              <a:buChar char="§"/>
            </a:pPr>
            <a:endParaRPr lang="en-US" sz="2000" dirty="0">
              <a:solidFill>
                <a:schemeClr val="bg1"/>
              </a:solidFill>
              <a:cs typeface="Arial"/>
            </a:endParaRPr>
          </a:p>
        </p:txBody>
      </p:sp>
      <p:sp>
        <p:nvSpPr>
          <p:cNvPr id="4" name="TextBox 3">
            <a:extLst>
              <a:ext uri="{FF2B5EF4-FFF2-40B4-BE49-F238E27FC236}">
                <a16:creationId xmlns:a16="http://schemas.microsoft.com/office/drawing/2014/main" id="{5BB814FD-DE8B-03D7-DC4F-E6E42B66E5CE}"/>
              </a:ext>
            </a:extLst>
          </p:cNvPr>
          <p:cNvSpPr txBox="1"/>
          <p:nvPr/>
        </p:nvSpPr>
        <p:spPr>
          <a:xfrm>
            <a:off x="5892800" y="5585043"/>
            <a:ext cx="6096000" cy="646331"/>
          </a:xfrm>
          <a:prstGeom prst="rect">
            <a:avLst/>
          </a:prstGeom>
          <a:noFill/>
        </p:spPr>
        <p:txBody>
          <a:bodyPr wrap="square" rtlCol="0">
            <a:spAutoFit/>
          </a:bodyPr>
          <a:lstStyle/>
          <a:p>
            <a:r>
              <a:rPr lang="en-US" sz="1200" baseline="30000" dirty="0">
                <a:solidFill>
                  <a:schemeClr val="bg1"/>
                </a:solidFill>
                <a:cs typeface="Arial"/>
              </a:rPr>
              <a:t>1</a:t>
            </a:r>
            <a:r>
              <a:rPr lang="en-US" sz="1200" dirty="0">
                <a:solidFill>
                  <a:schemeClr val="bg1"/>
                </a:solidFill>
                <a:cs typeface="Arial"/>
              </a:rPr>
              <a:t>Conventional sensitivity is defined as the probability of detecting a cancer signal when a cancer is present</a:t>
            </a:r>
          </a:p>
          <a:p>
            <a:r>
              <a:rPr lang="en-US" sz="1200" baseline="30000" dirty="0">
                <a:solidFill>
                  <a:schemeClr val="bg1"/>
                </a:solidFill>
                <a:cs typeface="Arial"/>
              </a:rPr>
              <a:t>2 </a:t>
            </a:r>
            <a:r>
              <a:rPr lang="en-US" sz="1200" dirty="0">
                <a:solidFill>
                  <a:schemeClr val="bg1"/>
                </a:solidFill>
                <a:cs typeface="Arial"/>
              </a:rPr>
              <a:t>Cancers with screening programs are Breast, Colorectal, Lung, Prostate, Cervix</a:t>
            </a:r>
          </a:p>
        </p:txBody>
      </p:sp>
      <p:graphicFrame>
        <p:nvGraphicFramePr>
          <p:cNvPr id="6" name="Table 5">
            <a:extLst>
              <a:ext uri="{FF2B5EF4-FFF2-40B4-BE49-F238E27FC236}">
                <a16:creationId xmlns:a16="http://schemas.microsoft.com/office/drawing/2014/main" id="{1BADCAE8-653F-2EA6-A44E-B967937B1D83}"/>
              </a:ext>
            </a:extLst>
          </p:cNvPr>
          <p:cNvGraphicFramePr>
            <a:graphicFrameLocks noGrp="1"/>
          </p:cNvGraphicFramePr>
          <p:nvPr>
            <p:extLst>
              <p:ext uri="{D42A27DB-BD31-4B8C-83A1-F6EECF244321}">
                <p14:modId xmlns:p14="http://schemas.microsoft.com/office/powerpoint/2010/main" val="3957332508"/>
              </p:ext>
            </p:extLst>
          </p:nvPr>
        </p:nvGraphicFramePr>
        <p:xfrm>
          <a:off x="6028160" y="3419797"/>
          <a:ext cx="5676160" cy="1889760"/>
        </p:xfrm>
        <a:graphic>
          <a:graphicData uri="http://schemas.openxmlformats.org/drawingml/2006/table">
            <a:tbl>
              <a:tblPr bandRow="1">
                <a:tableStyleId>{5C22544A-7EE6-4342-B048-85BDC9FD1C3A}</a:tableStyleId>
              </a:tblPr>
              <a:tblGrid>
                <a:gridCol w="4700800">
                  <a:extLst>
                    <a:ext uri="{9D8B030D-6E8A-4147-A177-3AD203B41FA5}">
                      <a16:colId xmlns:a16="http://schemas.microsoft.com/office/drawing/2014/main" val="2053240148"/>
                    </a:ext>
                  </a:extLst>
                </a:gridCol>
                <a:gridCol w="975360">
                  <a:extLst>
                    <a:ext uri="{9D8B030D-6E8A-4147-A177-3AD203B41FA5}">
                      <a16:colId xmlns:a16="http://schemas.microsoft.com/office/drawing/2014/main" val="4133348936"/>
                    </a:ext>
                  </a:extLst>
                </a:gridCol>
              </a:tblGrid>
              <a:tr h="370840">
                <a:tc>
                  <a:txBody>
                    <a:bodyPr/>
                    <a:lstStyle/>
                    <a:p>
                      <a:r>
                        <a:rPr lang="en-US" sz="2000" dirty="0">
                          <a:solidFill>
                            <a:srgbClr val="002457"/>
                          </a:solidFill>
                        </a:rPr>
                        <a:t>Conventional sensitivity</a:t>
                      </a:r>
                      <a:r>
                        <a:rPr lang="en-US" sz="2000" baseline="30000" dirty="0">
                          <a:solidFill>
                            <a:srgbClr val="002457"/>
                          </a:solidFill>
                        </a:rPr>
                        <a:t>1</a:t>
                      </a:r>
                      <a:r>
                        <a:rPr lang="en-US" sz="2000" baseline="0" dirty="0">
                          <a:solidFill>
                            <a:srgbClr val="002457"/>
                          </a:solidFill>
                        </a:rPr>
                        <a:t>,</a:t>
                      </a:r>
                      <a:r>
                        <a:rPr lang="en-US" sz="2000" baseline="30000" dirty="0">
                          <a:solidFill>
                            <a:srgbClr val="002457"/>
                          </a:solidFill>
                        </a:rPr>
                        <a:t> </a:t>
                      </a:r>
                      <a:r>
                        <a:rPr lang="en-US" sz="2000" baseline="0" dirty="0">
                          <a:solidFill>
                            <a:srgbClr val="002457"/>
                          </a:solidFill>
                        </a:rPr>
                        <a:t>overall</a:t>
                      </a:r>
                      <a:endParaRPr lang="en-US" sz="2000" baseline="30000" dirty="0">
                        <a:solidFill>
                          <a:srgbClr val="002457"/>
                        </a:solidFill>
                      </a:endParaRPr>
                    </a:p>
                  </a:txBody>
                  <a:tcPr/>
                </a:tc>
                <a:tc>
                  <a:txBody>
                    <a:bodyPr/>
                    <a:lstStyle/>
                    <a:p>
                      <a:r>
                        <a:rPr lang="en-US" sz="2000" dirty="0">
                          <a:solidFill>
                            <a:srgbClr val="002457"/>
                          </a:solidFill>
                        </a:rPr>
                        <a:t>43.4%</a:t>
                      </a:r>
                    </a:p>
                  </a:txBody>
                  <a:tcPr/>
                </a:tc>
                <a:extLst>
                  <a:ext uri="{0D108BD9-81ED-4DB2-BD59-A6C34878D82A}">
                    <a16:rowId xmlns:a16="http://schemas.microsoft.com/office/drawing/2014/main" val="3002159454"/>
                  </a:ext>
                </a:extLst>
              </a:tr>
              <a:tr h="370840">
                <a:tc>
                  <a:txBody>
                    <a:bodyPr/>
                    <a:lstStyle/>
                    <a:p>
                      <a:r>
                        <a:rPr lang="en-US" sz="2000">
                          <a:solidFill>
                            <a:srgbClr val="002457"/>
                          </a:solidFill>
                        </a:rPr>
                        <a:t>Early stage (I-II)</a:t>
                      </a:r>
                    </a:p>
                  </a:txBody>
                  <a:tcPr/>
                </a:tc>
                <a:tc>
                  <a:txBody>
                    <a:bodyPr/>
                    <a:lstStyle/>
                    <a:p>
                      <a:r>
                        <a:rPr lang="en-US" sz="2000">
                          <a:solidFill>
                            <a:srgbClr val="002457"/>
                          </a:solidFill>
                        </a:rPr>
                        <a:t>25.8%</a:t>
                      </a:r>
                    </a:p>
                  </a:txBody>
                  <a:tcPr/>
                </a:tc>
                <a:extLst>
                  <a:ext uri="{0D108BD9-81ED-4DB2-BD59-A6C34878D82A}">
                    <a16:rowId xmlns:a16="http://schemas.microsoft.com/office/drawing/2014/main" val="1493115140"/>
                  </a:ext>
                </a:extLst>
              </a:tr>
              <a:tr h="370840">
                <a:tc>
                  <a:txBody>
                    <a:bodyPr/>
                    <a:lstStyle/>
                    <a:p>
                      <a:r>
                        <a:rPr lang="en-US" sz="2000">
                          <a:solidFill>
                            <a:srgbClr val="002457"/>
                          </a:solidFill>
                        </a:rPr>
                        <a:t>Late stage (III-IV)</a:t>
                      </a:r>
                    </a:p>
                  </a:txBody>
                  <a:tcPr/>
                </a:tc>
                <a:tc>
                  <a:txBody>
                    <a:bodyPr/>
                    <a:lstStyle/>
                    <a:p>
                      <a:r>
                        <a:rPr lang="en-US" sz="2000">
                          <a:solidFill>
                            <a:srgbClr val="002457"/>
                          </a:solidFill>
                        </a:rPr>
                        <a:t>80.3%</a:t>
                      </a:r>
                    </a:p>
                  </a:txBody>
                  <a:tcPr/>
                </a:tc>
                <a:extLst>
                  <a:ext uri="{0D108BD9-81ED-4DB2-BD59-A6C34878D82A}">
                    <a16:rowId xmlns:a16="http://schemas.microsoft.com/office/drawing/2014/main" val="2097919200"/>
                  </a:ext>
                </a:extLst>
              </a:tr>
              <a:tr h="370840">
                <a:tc>
                  <a:txBody>
                    <a:bodyPr/>
                    <a:lstStyle/>
                    <a:p>
                      <a:r>
                        <a:rPr lang="en-US" sz="2000" dirty="0">
                          <a:solidFill>
                            <a:srgbClr val="002457"/>
                          </a:solidFill>
                        </a:rPr>
                        <a:t>Overall, for cancers without a screening program in U.S. general population</a:t>
                      </a:r>
                      <a:r>
                        <a:rPr lang="en-US" sz="2000" baseline="30000" dirty="0">
                          <a:solidFill>
                            <a:srgbClr val="002457"/>
                          </a:solidFill>
                        </a:rPr>
                        <a:t>2</a:t>
                      </a:r>
                    </a:p>
                  </a:txBody>
                  <a:tcPr/>
                </a:tc>
                <a:tc>
                  <a:txBody>
                    <a:bodyPr/>
                    <a:lstStyle/>
                    <a:p>
                      <a:r>
                        <a:rPr lang="en-US" sz="2000" dirty="0">
                          <a:solidFill>
                            <a:srgbClr val="002457"/>
                          </a:solidFill>
                        </a:rPr>
                        <a:t>50.9%</a:t>
                      </a:r>
                    </a:p>
                  </a:txBody>
                  <a:tcPr/>
                </a:tc>
                <a:extLst>
                  <a:ext uri="{0D108BD9-81ED-4DB2-BD59-A6C34878D82A}">
                    <a16:rowId xmlns:a16="http://schemas.microsoft.com/office/drawing/2014/main" val="682180667"/>
                  </a:ext>
                </a:extLst>
              </a:tr>
            </a:tbl>
          </a:graphicData>
        </a:graphic>
      </p:graphicFrame>
    </p:spTree>
    <p:extLst>
      <p:ext uri="{BB962C8B-B14F-4D97-AF65-F5344CB8AC3E}">
        <p14:creationId xmlns:p14="http://schemas.microsoft.com/office/powerpoint/2010/main" val="2031179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C7849-6BC1-E357-2590-5752BC153CC7}"/>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778706D-979F-7854-D272-84B3DA480B2C}"/>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think-cell data - do not delete" hidden="1">
                        <a:extLst>
                          <a:ext uri="{FF2B5EF4-FFF2-40B4-BE49-F238E27FC236}">
                            <a16:creationId xmlns:a16="http://schemas.microsoft.com/office/drawing/2014/main" id="{C778706D-979F-7854-D272-84B3DA480B2C}"/>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10304AD-EA42-07DD-F4EB-8594A5E12F4F}"/>
              </a:ext>
            </a:extLst>
          </p:cNvPr>
          <p:cNvSpPr>
            <a:spLocks noGrp="1"/>
          </p:cNvSpPr>
          <p:nvPr>
            <p:ph type="title"/>
          </p:nvPr>
        </p:nvSpPr>
        <p:spPr>
          <a:xfrm>
            <a:off x="638817" y="240667"/>
            <a:ext cx="10972800" cy="853733"/>
          </a:xfrm>
        </p:spPr>
        <p:txBody>
          <a:bodyPr vert="horz">
            <a:normAutofit/>
          </a:bodyPr>
          <a:lstStyle/>
          <a:p>
            <a:r>
              <a:rPr lang="en-US" dirty="0"/>
              <a:t>Results: TOO-specific Performance Metrics</a:t>
            </a:r>
          </a:p>
        </p:txBody>
      </p:sp>
      <p:sp>
        <p:nvSpPr>
          <p:cNvPr id="3" name="Slide Number Placeholder 2">
            <a:extLst>
              <a:ext uri="{FF2B5EF4-FFF2-40B4-BE49-F238E27FC236}">
                <a16:creationId xmlns:a16="http://schemas.microsoft.com/office/drawing/2014/main" id="{BC25BD8E-C7C0-414D-393C-F0BB6A6D5D50}"/>
              </a:ext>
            </a:extLst>
          </p:cNvPr>
          <p:cNvSpPr>
            <a:spLocks noGrp="1"/>
          </p:cNvSpPr>
          <p:nvPr>
            <p:ph type="sldNum" sz="quarter" idx="12"/>
          </p:nvPr>
        </p:nvSpPr>
        <p:spPr/>
        <p:txBody>
          <a:bodyPr/>
          <a:lstStyle/>
          <a:p>
            <a:fld id="{BE33F7A0-71F0-446B-9DE8-6D75BE64EE0F}" type="slidenum">
              <a:rPr lang="en-US" smtClean="0"/>
              <a:pPr/>
              <a:t>9</a:t>
            </a:fld>
            <a:endParaRPr lang="en-US"/>
          </a:p>
        </p:txBody>
      </p:sp>
      <p:sp>
        <p:nvSpPr>
          <p:cNvPr id="5" name="Text Placeholder 4">
            <a:extLst>
              <a:ext uri="{FF2B5EF4-FFF2-40B4-BE49-F238E27FC236}">
                <a16:creationId xmlns:a16="http://schemas.microsoft.com/office/drawing/2014/main" id="{7252389F-AF43-F221-D4CD-2F81E40D14FE}"/>
              </a:ext>
            </a:extLst>
          </p:cNvPr>
          <p:cNvSpPr>
            <a:spLocks noGrp="1"/>
          </p:cNvSpPr>
          <p:nvPr>
            <p:ph type="body" sz="quarter" idx="15"/>
          </p:nvPr>
        </p:nvSpPr>
        <p:spPr/>
        <p:txBody>
          <a:bodyPr/>
          <a:lstStyle/>
          <a:p>
            <a:r>
              <a:rPr lang="en-US"/>
              <a:t>Dax </a:t>
            </a:r>
            <a:r>
              <a:rPr lang="en-US" err="1"/>
              <a:t>Kurbegov</a:t>
            </a:r>
            <a:r>
              <a:rPr lang="en-US"/>
              <a:t>, MD, FASCO</a:t>
            </a:r>
          </a:p>
        </p:txBody>
      </p:sp>
      <p:sp>
        <p:nvSpPr>
          <p:cNvPr id="19" name="TextBox 18">
            <a:extLst>
              <a:ext uri="{FF2B5EF4-FFF2-40B4-BE49-F238E27FC236}">
                <a16:creationId xmlns:a16="http://schemas.microsoft.com/office/drawing/2014/main" id="{C87C8ED6-E2E9-C4E2-CA3D-53279FFB7321}"/>
              </a:ext>
            </a:extLst>
          </p:cNvPr>
          <p:cNvSpPr txBox="1"/>
          <p:nvPr/>
        </p:nvSpPr>
        <p:spPr>
          <a:xfrm>
            <a:off x="6333067" y="1341431"/>
            <a:ext cx="5605648" cy="4801314"/>
          </a:xfrm>
          <a:prstGeom prst="rect">
            <a:avLst/>
          </a:prstGeom>
          <a:noFill/>
        </p:spPr>
        <p:txBody>
          <a:bodyPr wrap="square" lIns="91440" tIns="45720" rIns="91440" bIns="45720" rtlCol="0" anchor="t">
            <a:normAutofit/>
          </a:bodyPr>
          <a:lstStyle/>
          <a:p>
            <a:pPr marL="285750" indent="-285750">
              <a:buClr>
                <a:schemeClr val="accent1"/>
              </a:buClr>
              <a:buFont typeface="Wingdings" panose="05000000000000000000" pitchFamily="2" charset="2"/>
              <a:buChar char="§"/>
            </a:pPr>
            <a:r>
              <a:rPr lang="en-US" sz="1800" dirty="0">
                <a:solidFill>
                  <a:schemeClr val="bg1"/>
                </a:solidFill>
                <a:cs typeface="Arial"/>
              </a:rPr>
              <a:t>Overall intrinsic accuracy for correct TOO is 36%, 95% CI (30.9, 40.9)</a:t>
            </a:r>
          </a:p>
          <a:p>
            <a:pPr marL="285750" indent="-285750">
              <a:buClr>
                <a:schemeClr val="accent1"/>
              </a:buClr>
              <a:buFont typeface="Wingdings" panose="05000000000000000000" pitchFamily="2" charset="2"/>
              <a:buChar char="§"/>
            </a:pPr>
            <a:endParaRPr lang="en-US" sz="1800" dirty="0">
              <a:solidFill>
                <a:schemeClr val="bg1"/>
              </a:solidFill>
              <a:cs typeface="Arial"/>
            </a:endParaRPr>
          </a:p>
          <a:p>
            <a:pPr marL="285750" indent="-285750">
              <a:buClr>
                <a:schemeClr val="accent1"/>
              </a:buClr>
              <a:buFont typeface="Wingdings" panose="05000000000000000000" pitchFamily="2" charset="2"/>
              <a:buChar char="§"/>
            </a:pPr>
            <a:r>
              <a:rPr lang="en-US" sz="1800" dirty="0">
                <a:solidFill>
                  <a:schemeClr val="bg1"/>
                </a:solidFill>
                <a:cs typeface="Arial"/>
              </a:rPr>
              <a:t>In a modeled 100,000-person cohort, the test identified 51 of 86 pancreaticobiliary cancers, including 8 of 31 early-stage</a:t>
            </a:r>
          </a:p>
          <a:p>
            <a:pPr marL="285750" indent="-285750">
              <a:buClr>
                <a:schemeClr val="accent1"/>
              </a:buClr>
              <a:buFont typeface="Wingdings" panose="05000000000000000000" pitchFamily="2" charset="2"/>
              <a:buChar char="§"/>
            </a:pPr>
            <a:endParaRPr lang="en-US" sz="1800" dirty="0">
              <a:solidFill>
                <a:schemeClr val="bg1"/>
              </a:solidFill>
              <a:cs typeface="Arial"/>
            </a:endParaRPr>
          </a:p>
          <a:p>
            <a:pPr marL="285750" indent="-285750">
              <a:buClr>
                <a:schemeClr val="accent1"/>
              </a:buClr>
              <a:buFont typeface="Wingdings" panose="05000000000000000000" pitchFamily="2" charset="2"/>
              <a:buChar char="§"/>
            </a:pPr>
            <a:r>
              <a:rPr lang="en-US" sz="1800" dirty="0">
                <a:solidFill>
                  <a:schemeClr val="bg1"/>
                </a:solidFill>
                <a:cs typeface="Arial"/>
              </a:rPr>
              <a:t>For hepatobiliary cancers, a 35% early-stage intrinsic accuracy indicates a clinically meaningful performance</a:t>
            </a:r>
          </a:p>
          <a:p>
            <a:pPr marL="285750" indent="-285750">
              <a:buClr>
                <a:schemeClr val="accent1"/>
              </a:buClr>
              <a:buFont typeface="Wingdings" panose="05000000000000000000" pitchFamily="2" charset="2"/>
              <a:buChar char="§"/>
            </a:pPr>
            <a:endParaRPr lang="en-US" sz="1800" dirty="0">
              <a:solidFill>
                <a:schemeClr val="bg1"/>
              </a:solidFill>
              <a:cs typeface="Arial"/>
            </a:endParaRPr>
          </a:p>
          <a:p>
            <a:pPr marL="285750" indent="-285750">
              <a:buClr>
                <a:schemeClr val="accent1"/>
              </a:buClr>
              <a:buFont typeface="Wingdings" panose="05000000000000000000" pitchFamily="2" charset="2"/>
              <a:buChar char="§"/>
            </a:pPr>
            <a:r>
              <a:rPr lang="en-US" sz="1800" dirty="0">
                <a:solidFill>
                  <a:schemeClr val="bg1"/>
                </a:solidFill>
                <a:cs typeface="Arial"/>
              </a:rPr>
              <a:t>Cancers with higher PPVs: Upper GI (22%), Colorectal (33%), indicates a higher likelihood of true disease with a test readout</a:t>
            </a:r>
          </a:p>
          <a:p>
            <a:endParaRPr lang="en-US" dirty="0">
              <a:solidFill>
                <a:schemeClr val="bg1"/>
              </a:solidFill>
              <a:cs typeface="Arial"/>
            </a:endParaRPr>
          </a:p>
        </p:txBody>
      </p:sp>
      <p:sp>
        <p:nvSpPr>
          <p:cNvPr id="20" name="TextBox 19">
            <a:extLst>
              <a:ext uri="{FF2B5EF4-FFF2-40B4-BE49-F238E27FC236}">
                <a16:creationId xmlns:a16="http://schemas.microsoft.com/office/drawing/2014/main" id="{29E2D9C9-67B2-8368-A72E-B2C5FD060DB6}"/>
              </a:ext>
            </a:extLst>
          </p:cNvPr>
          <p:cNvSpPr txBox="1"/>
          <p:nvPr/>
        </p:nvSpPr>
        <p:spPr>
          <a:xfrm>
            <a:off x="717193" y="5706058"/>
            <a:ext cx="5745600" cy="276999"/>
          </a:xfrm>
          <a:prstGeom prst="rect">
            <a:avLst/>
          </a:prstGeom>
          <a:noFill/>
        </p:spPr>
        <p:txBody>
          <a:bodyPr wrap="square" rtlCol="0">
            <a:spAutoFit/>
          </a:bodyPr>
          <a:lstStyle/>
          <a:p>
            <a:r>
              <a:rPr lang="en-US" sz="1200" baseline="30000" dirty="0">
                <a:solidFill>
                  <a:schemeClr val="bg1"/>
                </a:solidFill>
              </a:rPr>
              <a:t>1 </a:t>
            </a:r>
            <a:r>
              <a:rPr lang="en-US" sz="1200" dirty="0">
                <a:solidFill>
                  <a:schemeClr val="bg1"/>
                </a:solidFill>
              </a:rPr>
              <a:t>Upper GI includes Esophageal, EGJ, and Gastric cancers</a:t>
            </a:r>
          </a:p>
        </p:txBody>
      </p:sp>
      <p:sp>
        <p:nvSpPr>
          <p:cNvPr id="25" name="TextBox 24">
            <a:extLst>
              <a:ext uri="{FF2B5EF4-FFF2-40B4-BE49-F238E27FC236}">
                <a16:creationId xmlns:a16="http://schemas.microsoft.com/office/drawing/2014/main" id="{887A2D61-908B-4E71-D6A4-80B154362D1B}"/>
              </a:ext>
            </a:extLst>
          </p:cNvPr>
          <p:cNvSpPr txBox="1"/>
          <p:nvPr/>
        </p:nvSpPr>
        <p:spPr>
          <a:xfrm>
            <a:off x="6580801" y="6332802"/>
            <a:ext cx="3808799" cy="461665"/>
          </a:xfrm>
          <a:prstGeom prst="rect">
            <a:avLst/>
          </a:prstGeom>
          <a:noFill/>
        </p:spPr>
        <p:txBody>
          <a:bodyPr wrap="square" rtlCol="0">
            <a:spAutoFit/>
          </a:bodyPr>
          <a:lstStyle/>
          <a:p>
            <a:r>
              <a:rPr lang="en-US" sz="800" b="0" i="0">
                <a:solidFill>
                  <a:schemeClr val="tx1">
                    <a:lumMod val="50000"/>
                    <a:lumOff val="50000"/>
                  </a:schemeClr>
                </a:solidFill>
                <a:effectLst/>
                <a:latin typeface="Roboto Mono Web"/>
              </a:rPr>
              <a:t>National Lung Screening Trial Research Team, Church TR, Black WC, et al. Results of initial low-dose computed tomographic screening for lung cancer. </a:t>
            </a:r>
            <a:r>
              <a:rPr lang="en-US" sz="800" b="0" i="1">
                <a:solidFill>
                  <a:schemeClr val="tx1">
                    <a:lumMod val="50000"/>
                    <a:lumOff val="50000"/>
                  </a:schemeClr>
                </a:solidFill>
                <a:effectLst/>
                <a:latin typeface="Roboto Mono Web"/>
              </a:rPr>
              <a:t>N Engl J Med</a:t>
            </a:r>
            <a:r>
              <a:rPr lang="en-US" sz="800" b="0" i="0">
                <a:solidFill>
                  <a:schemeClr val="tx1">
                    <a:lumMod val="50000"/>
                    <a:lumOff val="50000"/>
                  </a:schemeClr>
                </a:solidFill>
                <a:effectLst/>
                <a:latin typeface="Roboto Mono Web"/>
              </a:rPr>
              <a:t>. 2013</a:t>
            </a:r>
            <a:endParaRPr lang="en-US" sz="800">
              <a:solidFill>
                <a:schemeClr val="tx1">
                  <a:lumMod val="50000"/>
                  <a:lumOff val="50000"/>
                </a:schemeClr>
              </a:solidFill>
            </a:endParaRPr>
          </a:p>
        </p:txBody>
      </p:sp>
      <p:pic>
        <p:nvPicPr>
          <p:cNvPr id="3074" name="Picture 2">
            <a:extLst>
              <a:ext uri="{FF2B5EF4-FFF2-40B4-BE49-F238E27FC236}">
                <a16:creationId xmlns:a16="http://schemas.microsoft.com/office/drawing/2014/main" id="{27D484F9-3A7A-186E-D89D-52DE22ABF0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164" y="1194070"/>
            <a:ext cx="5412725" cy="4253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2778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 name="THINKCELLPRESENTATIONDONOTDELETE" val="&lt;?xml version=&quot;1.0&quot; encoding=&quot;UTF-16&quot; standalone=&quot;yes&quot;?&gt;&lt;root reqver=&quot;28224&quot;&gt;&lt;version val=&quot;35693&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4&quot;/&gt;&lt;end val=&quot;4&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vTuQ08kJ3SoVmosDWAzh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Xhb1YxShprrEgf_uLh69s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b6X.xuEl_4hk1jhGLT_Fp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VWMDtM4Sh6wNMbnTFIKCO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pg7Fp29U4GEMgriGrJCui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tQ.oQYyNYwb.K6VLMvKw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n4_GraVWo6kPU15iUd8di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cPHhbGDoyP1TAQBHnUGfP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_H.GLgTMii2fFReDmH1H_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l67mN2gvksY_2XUx8Ohl2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5vyNjt6C.iFvCOHnsv3f7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KGnqv9tl0oxAQuO2a152w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yd_c6OMjVjcdXsgctXDbB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yutEvgFLRhaZ1N6QkfGL8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xlvCvdsYCiWW7Qm7jE_HE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jGAaGrd1i48WcmR.4R6.V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mxKQFrYpZvV1f1dOrC6bq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1LLVWP8aqKr9fCzvs4M2v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TAmr10OCTIDa.ptLUJy0K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8D0D0E44AACD40B1FA3B4B013EE112" ma:contentTypeVersion="4" ma:contentTypeDescription="Create a new document." ma:contentTypeScope="" ma:versionID="960101ca639aaebd43cbd63bea773318">
  <xsd:schema xmlns:xsd="http://www.w3.org/2001/XMLSchema" xmlns:xs="http://www.w3.org/2001/XMLSchema" xmlns:p="http://schemas.microsoft.com/office/2006/metadata/properties" xmlns:ns2="327803c3-57fc-4ce1-8399-a07731890e86" targetNamespace="http://schemas.microsoft.com/office/2006/metadata/properties" ma:root="true" ma:fieldsID="5efbe7cf03f6ccef6aa508787c48bb8a" ns2:_="">
    <xsd:import namespace="327803c3-57fc-4ce1-8399-a07731890e8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7803c3-57fc-4ce1-8399-a07731890e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08936D-E5C4-439D-B3CB-C6D6161404E1}"/>
</file>

<file path=customXml/itemProps2.xml><?xml version="1.0" encoding="utf-8"?>
<ds:datastoreItem xmlns:ds="http://schemas.openxmlformats.org/officeDocument/2006/customXml" ds:itemID="{7819182A-DA7B-4207-9429-0C428FE86EBA}">
  <ds:schemaRefs>
    <ds:schemaRef ds:uri="http://purl.org/dc/dcmitype/"/>
    <ds:schemaRef ds:uri="http://purl.org/dc/terms/"/>
    <ds:schemaRef ds:uri="http://schemas.microsoft.com/office/infopath/2007/PartnerControls"/>
    <ds:schemaRef ds:uri="http://schemas.microsoft.com/office/2006/documentManagement/types"/>
    <ds:schemaRef ds:uri="http://purl.org/dc/elements/1.1/"/>
    <ds:schemaRef ds:uri="ece452d5-9797-4181-b47f-eb7ea59b7733"/>
    <ds:schemaRef ds:uri="http://www.w3.org/XML/1998/namespace"/>
    <ds:schemaRef ds:uri="http://schemas.openxmlformats.org/package/2006/metadata/core-properties"/>
    <ds:schemaRef ds:uri="bdbfc697-ca17-4c0f-b34e-81785a493da6"/>
    <ds:schemaRef ds:uri="http://schemas.microsoft.com/office/2006/metadata/properties"/>
  </ds:schemaRefs>
</ds:datastoreItem>
</file>

<file path=customXml/itemProps3.xml><?xml version="1.0" encoding="utf-8"?>
<ds:datastoreItem xmlns:ds="http://schemas.openxmlformats.org/officeDocument/2006/customXml" ds:itemID="{F8D5C891-51CE-4738-88ED-49167DC0213F}">
  <ds:schemaRefs>
    <ds:schemaRef ds:uri="http://schemas.microsoft.com/sharepoint/v3/contenttype/forms"/>
  </ds:schemaRefs>
</ds:datastoreItem>
</file>

<file path=docMetadata/LabelInfo.xml><?xml version="1.0" encoding="utf-8"?>
<clbl:labelList xmlns:clbl="http://schemas.microsoft.com/office/2020/mipLabelMetadata">
  <clbl:label id="{1302d319-b3c3-426a-a42f-1bea558b9361}" enabled="0" method="" siteId="{1302d319-b3c3-426a-a42f-1bea558b9361}" removed="1"/>
</clbl:labelList>
</file>

<file path=docProps/app.xml><?xml version="1.0" encoding="utf-8"?>
<Properties xmlns="http://schemas.openxmlformats.org/officeDocument/2006/extended-properties" xmlns:vt="http://schemas.openxmlformats.org/officeDocument/2006/docPropsVTypes">
  <TotalTime>3096</TotalTime>
  <Words>2555</Words>
  <Application>Microsoft Macintosh PowerPoint</Application>
  <PresentationFormat>Widescreen</PresentationFormat>
  <Paragraphs>264</Paragraphs>
  <Slides>14</Slides>
  <Notes>14</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7" baseType="lpstr">
      <vt:lpstr>-apple-system</vt:lpstr>
      <vt:lpstr>Aptos</vt:lpstr>
      <vt:lpstr>Arial</vt:lpstr>
      <vt:lpstr>Calibri</vt:lpstr>
      <vt:lpstr>Courier New</vt:lpstr>
      <vt:lpstr>Gotham A</vt:lpstr>
      <vt:lpstr>Open Sans</vt:lpstr>
      <vt:lpstr>Roboto</vt:lpstr>
      <vt:lpstr>Roboto Mono Web</vt:lpstr>
      <vt:lpstr>Wingdings</vt:lpstr>
      <vt:lpstr>Office Theme</vt:lpstr>
      <vt:lpstr>1_Office Theme</vt:lpstr>
      <vt:lpstr>think-cell Slide</vt:lpstr>
      <vt:lpstr>Performance evaluation of a reflex blood-based methylated ctDNA multi-cancer early detection test in individuals with obesity</vt:lpstr>
      <vt:lpstr>Key Points</vt:lpstr>
      <vt:lpstr>Background</vt:lpstr>
      <vt:lpstr>Opportunity: Multi-Cancer Early Detection Tests</vt:lpstr>
      <vt:lpstr>CORE-HH Study Design</vt:lpstr>
      <vt:lpstr>Methods: Evaluation of a Reflex MCED</vt:lpstr>
      <vt:lpstr>Results: Validation Cohort Characteristics in Individuals Aged ≥ 40 Years with Obesity1</vt:lpstr>
      <vt:lpstr>Results: Reflex MCED Performance of Cancer Signal Detection</vt:lpstr>
      <vt:lpstr>Results: TOO-specific Performance Metrics</vt:lpstr>
      <vt:lpstr>Limitations</vt:lpstr>
      <vt:lpstr>Conclusions</vt:lpstr>
      <vt:lpstr>Key Takeaways</vt:lpstr>
      <vt:lpstr>Acknowledgements</vt:lpstr>
      <vt:lpstr>What This Research Means for People with Obesity: A Blood Test to Help Detect Cancer Early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Wailoon Chan</dc:creator>
  <cp:lastModifiedBy>Massaad, Elie,MD</cp:lastModifiedBy>
  <cp:revision>2</cp:revision>
  <dcterms:created xsi:type="dcterms:W3CDTF">2020-09-03T18:56:05Z</dcterms:created>
  <dcterms:modified xsi:type="dcterms:W3CDTF">2025-05-20T17:44:11Z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0x010100E98D0D0E44AACD40B1FA3B4B013EE112</vt:lpwstr>
  </property>
  <property fmtid="{D5CDD505-2E9C-101B-9397-08002B2CF9AE}" pid="3" name="MediaServiceImageTags">
    <vt:lpwstr/>
  </property>
</Properties>
</file>