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modernComment_7FFFE305_A6BFD071.xml" ContentType="application/vnd.ms-powerpoint.comment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0" r:id="rId5"/>
    <p:sldMasterId id="2147483703" r:id="rId6"/>
  </p:sldMasterIdLst>
  <p:notesMasterIdLst>
    <p:notesMasterId r:id="rId51"/>
  </p:notesMasterIdLst>
  <p:sldIdLst>
    <p:sldId id="2145708141" r:id="rId7"/>
    <p:sldId id="2147480913" r:id="rId8"/>
    <p:sldId id="2147480901" r:id="rId9"/>
    <p:sldId id="2147480919" r:id="rId10"/>
    <p:sldId id="2147480917" r:id="rId11"/>
    <p:sldId id="2147480870" r:id="rId12"/>
    <p:sldId id="2147480921" r:id="rId13"/>
    <p:sldId id="2147480920" r:id="rId14"/>
    <p:sldId id="2147480922" r:id="rId15"/>
    <p:sldId id="2147480902" r:id="rId16"/>
    <p:sldId id="2147480927" r:id="rId17"/>
    <p:sldId id="2147480929" r:id="rId18"/>
    <p:sldId id="2147480928" r:id="rId19"/>
    <p:sldId id="2147480683" r:id="rId20"/>
    <p:sldId id="2147480932" r:id="rId21"/>
    <p:sldId id="2147480930" r:id="rId22"/>
    <p:sldId id="2147476238" r:id="rId23"/>
    <p:sldId id="2147480874" r:id="rId24"/>
    <p:sldId id="2147480931" r:id="rId25"/>
    <p:sldId id="2147480938" r:id="rId26"/>
    <p:sldId id="2147480924" r:id="rId27"/>
    <p:sldId id="2147480933" r:id="rId28"/>
    <p:sldId id="2147480934" r:id="rId29"/>
    <p:sldId id="2147480891" r:id="rId30"/>
    <p:sldId id="2147480939" r:id="rId31"/>
    <p:sldId id="2147480940" r:id="rId32"/>
    <p:sldId id="2147480831" r:id="rId33"/>
    <p:sldId id="2147480905" r:id="rId34"/>
    <p:sldId id="2147480906" r:id="rId35"/>
    <p:sldId id="2147480937" r:id="rId36"/>
    <p:sldId id="2147480936" r:id="rId37"/>
    <p:sldId id="2147480925" r:id="rId38"/>
    <p:sldId id="2147480824" r:id="rId39"/>
    <p:sldId id="2147480941" r:id="rId40"/>
    <p:sldId id="2147480926" r:id="rId41"/>
    <p:sldId id="2147480909" r:id="rId42"/>
    <p:sldId id="2147480935" r:id="rId43"/>
    <p:sldId id="2147476227" r:id="rId44"/>
    <p:sldId id="2134806583" r:id="rId45"/>
    <p:sldId id="2147480918" r:id="rId46"/>
    <p:sldId id="2147476229" r:id="rId47"/>
    <p:sldId id="2147480693" r:id="rId48"/>
    <p:sldId id="2147476230" r:id="rId49"/>
    <p:sldId id="2147480825" r:id="rId50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35F700-823C-A6D2-C2BB-D15A563A878D}" name="Kade Pettie" initials="KP" userId="S::kpettie@harbinger-health.com::628e60ff-60f5-4942-8aaf-759dac46b84d" providerId="AD"/>
  <p188:author id="{F3934610-1440-BBB0-7510-D0E0DEF0D357}" name="Rosemary Witkowski" initials="RW" userId="S::rwitkowski@harbinger-health.com::2408b20e-c5bf-4d89-baa7-df22c7caf258" providerId="AD"/>
  <p188:author id="{AFC6602A-1742-7A54-557A-30ACD795FDBC}" name="Stephen Hahn" initials="SH" userId="S::shahn@flagshippioneering.com::9d60f0e0-4cb2-4408-8f9c-4f0e6ee3e5b2" providerId="AD"/>
  <p188:author id="{074C977A-52B2-0E54-ACE1-832803A7D173}" name="Kieran Chacko" initials="" userId="S::kchacko@harbinger-health.com::655f03f4-f3ce-410f-a714-1d2a8211bf81" providerId="AD"/>
  <p188:author id="{BDC5757B-E28C-F4F5-7851-85207966AAD0}" name="Jackson Killian" initials="JK" userId="S::jkillian@harbinger-health.com::2cbdcf31-1b94-4972-9337-3f99157d07fa" providerId="AD"/>
  <p188:author id="{5CBB0EBA-1D37-6220-8922-F0DF1362AA59}" name="Caitlin Gilley" initials="CG" userId="S::cgilley@harbinger-health.com::b197f46a-1ea6-4c17-b456-652feb7bb1ec" providerId="AD"/>
  <p188:author id="{2AC5F8BB-A09A-A257-EAE4-F72D698882DE}" name="Zhenyu Zhang" initials="ZZ" userId="S::zzhang@harbinger-health.com::56802741-629e-4431-966f-f8d394422a7f" providerId="AD"/>
  <p188:author id="{8F90B8FA-80FC-8CCF-7C06-482B1C891FFA}" name="Dorna Kashef" initials="DK" userId="S::dkashef@harbinger-health.com::1dc658e5-5051-4d97-bb8e-be708c72e0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m Casey" initials="LC" lastIdx="1" clrIdx="0">
    <p:extLst>
      <p:ext uri="{19B8F6BF-5375-455C-9EA6-DF929625EA0E}">
        <p15:presenceInfo xmlns:p15="http://schemas.microsoft.com/office/powerpoint/2012/main" userId="S::lcasey@flagshippioneering.com::427ea195-3f34-4592-8cb6-5262ace4a7a4" providerId="AD"/>
      </p:ext>
    </p:extLst>
  </p:cmAuthor>
  <p:cmAuthor id="2" name="Michael Lampe" initials="ML" lastIdx="2" clrIdx="1">
    <p:extLst>
      <p:ext uri="{19B8F6BF-5375-455C-9EA6-DF929625EA0E}">
        <p15:presenceInfo xmlns:p15="http://schemas.microsoft.com/office/powerpoint/2012/main" userId="S::michael@scientpr.onmicrosoft.com::62abd8b6-a3fd-4ad5-a7f8-5257b37cc6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E"/>
    <a:srgbClr val="FCFFE9"/>
    <a:srgbClr val="F9F9FF"/>
    <a:srgbClr val="FF7CC0"/>
    <a:srgbClr val="FBFFFE"/>
    <a:srgbClr val="FFF8F0"/>
    <a:srgbClr val="52A452"/>
    <a:srgbClr val="F0FF00"/>
    <a:srgbClr val="5BFFC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C3468-A53F-AF41-A808-C388787D811D}" v="725" dt="2024-11-14T12:20:05.058"/>
    <p1510:client id="{6D477983-A4CC-0142-9E78-06DF580BC425}" v="4" dt="2024-11-13T21:01:37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4422"/>
  </p:normalViewPr>
  <p:slideViewPr>
    <p:cSldViewPr snapToGrid="0">
      <p:cViewPr>
        <p:scale>
          <a:sx n="114" d="100"/>
          <a:sy n="114" d="100"/>
        </p:scale>
        <p:origin x="1016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8/10/relationships/authors" Target="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20" b="0" i="0" u="none" strike="noStrike" kern="1200" spc="0" baseline="0">
                <a:solidFill>
                  <a:srgbClr val="FEFFFE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/>
                </a:solidFill>
                <a:latin typeface="Helvetica" pitchFamily="2" charset="0"/>
              </a:rPr>
              <a:t>Five-year relative survival</a:t>
            </a:r>
          </a:p>
        </c:rich>
      </c:tx>
      <c:layout>
        <c:manualLayout>
          <c:xMode val="edge"/>
          <c:yMode val="edge"/>
          <c:x val="0.34041069794006557"/>
          <c:y val="2.1808881096459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920" b="0" i="0" u="none" strike="noStrike" kern="1200" spc="0" baseline="0">
              <a:solidFill>
                <a:srgbClr val="FEFFF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C4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Localized</c:v>
                </c:pt>
                <c:pt idx="1">
                  <c:v>Regional</c:v>
                </c:pt>
                <c:pt idx="2">
                  <c:v>Distant</c:v>
                </c:pt>
                <c:pt idx="3">
                  <c:v>Unknown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0.92400000000000004</c:v>
                </c:pt>
                <c:pt idx="1">
                  <c:v>0.752</c:v>
                </c:pt>
                <c:pt idx="2">
                  <c:v>0.29199999999999998</c:v>
                </c:pt>
                <c:pt idx="3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1-A44A-96B9-50A4C911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3052991"/>
        <c:axId val="1983071967"/>
      </c:barChart>
      <c:catAx>
        <c:axId val="1983052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  <a:latin typeface="Helvetica" pitchFamily="2" charset="0"/>
                  </a:rPr>
                  <a:t>Stage</a:t>
                </a:r>
              </a:p>
            </c:rich>
          </c:tx>
          <c:layout>
            <c:manualLayout>
              <c:xMode val="edge"/>
              <c:yMode val="edge"/>
              <c:x val="0.51337810439012999"/>
              <c:y val="0.9158800300565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83071967"/>
        <c:crosses val="autoZero"/>
        <c:auto val="1"/>
        <c:lblAlgn val="ctr"/>
        <c:lblOffset val="100"/>
        <c:noMultiLvlLbl val="0"/>
      </c:catAx>
      <c:valAx>
        <c:axId val="198307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  <a:latin typeface="Helvetica" pitchFamily="2" charset="0"/>
                  </a:rPr>
                  <a:t>Percent surviving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Helvetica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983052991"/>
        <c:crosses val="autoZero"/>
        <c:crossBetween val="between"/>
        <c:majorUnit val="0.2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Breast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</c:v>
                </c:pt>
                <c:pt idx="1">
                  <c:v>6.9</c:v>
                </c:pt>
                <c:pt idx="2">
                  <c:v>13.8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4-DB46-9C0A-B32DE0442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232207"/>
        <c:axId val="884919215"/>
      </c:barChart>
      <c:catAx>
        <c:axId val="69123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919215"/>
        <c:crosses val="autoZero"/>
        <c:auto val="1"/>
        <c:lblAlgn val="ctr"/>
        <c:lblOffset val="100"/>
        <c:noMultiLvlLbl val="0"/>
      </c:catAx>
      <c:valAx>
        <c:axId val="884919215"/>
        <c:scaling>
          <c:orientation val="minMax"/>
          <c:max val="1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123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Pancreatic</a:t>
            </a:r>
            <a:r>
              <a:rPr lang="en-US" b="0" baseline="0"/>
              <a:t> Cancer Incidence (per 100K)</a:t>
            </a:r>
            <a:endParaRPr lang="en-US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6-364E-9402-90005FA8CE09}"/>
              </c:ext>
            </c:extLst>
          </c:dPt>
          <c:cat>
            <c:strRef>
              <c:f>Sheet1!$A$2:$A$3</c:f>
              <c:strCache>
                <c:ptCount val="2"/>
                <c:pt idx="0">
                  <c:v>Early Stage</c:v>
                </c:pt>
                <c:pt idx="1">
                  <c:v>All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2.2000000000000002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B6-364E-9402-90005FA8C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232207"/>
        <c:axId val="884919215"/>
      </c:barChart>
      <c:catAx>
        <c:axId val="69123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919215"/>
        <c:crosses val="autoZero"/>
        <c:auto val="1"/>
        <c:lblAlgn val="ctr"/>
        <c:lblOffset val="100"/>
        <c:noMultiLvlLbl val="0"/>
      </c:catAx>
      <c:valAx>
        <c:axId val="884919215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3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Pancreatic</a:t>
            </a:r>
            <a:r>
              <a:rPr lang="en-US" b="0" baseline="0"/>
              <a:t> Cancer Incidence (per 100K)</a:t>
            </a:r>
            <a:endParaRPr lang="en-US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6-364E-9402-90005FA8CE09}"/>
              </c:ext>
            </c:extLst>
          </c:dPt>
          <c:cat>
            <c:strRef>
              <c:f>Sheet1!$A$2:$A$3</c:f>
              <c:strCache>
                <c:ptCount val="2"/>
                <c:pt idx="0">
                  <c:v>Early Stage</c:v>
                </c:pt>
                <c:pt idx="1">
                  <c:v>All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2.2000000000000002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B6-364E-9402-90005FA8C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232207"/>
        <c:axId val="884919215"/>
      </c:barChart>
      <c:catAx>
        <c:axId val="69123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919215"/>
        <c:crosses val="autoZero"/>
        <c:auto val="1"/>
        <c:lblAlgn val="ctr"/>
        <c:lblOffset val="100"/>
        <c:noMultiLvlLbl val="0"/>
      </c:catAx>
      <c:valAx>
        <c:axId val="884919215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3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41.5</c:v>
                </c:pt>
                <c:pt idx="2">
                  <c:v>75.099999999999994</c:v>
                </c:pt>
                <c:pt idx="3">
                  <c:v>90.4</c:v>
                </c:pt>
                <c:pt idx="4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F-4341-B69A-CF735EE5AB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Mean Methyl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Unknown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10.3</c:v>
                </c:pt>
                <c:pt idx="1">
                  <c:v>24.6</c:v>
                </c:pt>
                <c:pt idx="2">
                  <c:v>51.3</c:v>
                </c:pt>
                <c:pt idx="3">
                  <c:v>81.5</c:v>
                </c:pt>
                <c:pt idx="4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2-0642-9DDD-D25230132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232207"/>
        <c:axId val="884919215"/>
      </c:barChart>
      <c:catAx>
        <c:axId val="69123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919215"/>
        <c:crosses val="autoZero"/>
        <c:auto val="1"/>
        <c:lblAlgn val="ctr"/>
        <c:lblOffset val="100"/>
        <c:noMultiLvlLbl val="0"/>
      </c:catAx>
      <c:valAx>
        <c:axId val="884919215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23220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Breast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</c:v>
                </c:pt>
                <c:pt idx="1">
                  <c:v>6.9</c:v>
                </c:pt>
                <c:pt idx="2">
                  <c:v>13.8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4-DB46-9C0A-B32DE0442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232207"/>
        <c:axId val="884919215"/>
      </c:barChart>
      <c:catAx>
        <c:axId val="69123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919215"/>
        <c:crosses val="autoZero"/>
        <c:auto val="1"/>
        <c:lblAlgn val="ctr"/>
        <c:lblOffset val="100"/>
        <c:noMultiLvlLbl val="0"/>
      </c:catAx>
      <c:valAx>
        <c:axId val="884919215"/>
        <c:scaling>
          <c:orientation val="minMax"/>
          <c:max val="1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123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E305_A6BFD0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8836E8-DF00-4ACF-B50B-ADF47E5D5FDB}" authorId="{8F90B8FA-80FC-8CCF-7C06-482B1C891FFA}" status="resolved" created="2024-07-09T23:41:24.299">
    <pc:sldMkLst xmlns:pc="http://schemas.microsoft.com/office/powerpoint/2013/main/command">
      <pc:docMk/>
      <pc:sldMk cId="2797588593" sldId="2147476229"/>
    </pc:sldMkLst>
    <p188:txBody>
      <a:bodyPr/>
      <a:lstStyle/>
      <a:p>
        <a:r>
          <a:rPr lang="en-US"/>
          <a:t>Please include results for 98.5% spec too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FB88A-853D-0648-9C1A-B13CC2470E7E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8F97-729E-3948-AA5D-5576BC6A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 primer on methylation… epigenetic marker... Attachment of a methyl group to a cytosine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 primer on methylation… epigenetic marker... Attachment of a methyl group to a cytosine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We’ll focus on CpG contexts, where most DNA methylation occurs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care about this because in certain regions of the genome, tumor DNA is hypo/hypermethylated compared to healthy cells… so those differentially methylated fragments are the needles we’re looking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Indicated here on the read…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 primer on methylation… epigenetic marker... Attachment of a methyl group to a cytosine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We’ll focus on CpG contexts, where most DNA methylation occurs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care about this because certain regions of the genome tumor DNA is hypo/hypermethylated compared to healthy cells… so those differentially methylated fragments are the needles we’re looking for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Indicated here on the read…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to build up how we can translate this information to an image…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here in how encode both the read’s position and methylation states together…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first CpG position is 0 b/c no coverage, second CpG is a 2 b/c methylated in the read, third CpG is 1 b/c covered but unmethylated…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in our approach is analyzing large batches of reads… look at the whole haystack at once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giving an example for one sample here. Pick a genomic region… get all the reads overlapping that region from the bam.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implemented a fast IGV-like pileup algorithm that puts reads in unique rows such that no reads overlap…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A4448-517D-95A1-CA08-A46B5CD6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B0DED-47F5-EFCA-A4E4-FF2F9578A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DD9FE-8170-A572-121D-BF2810F81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in our approach is analyzing large batches of reads… look at the whole haystack at once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giving an example for one sample here. Pick a genomic region… get all the reads overlapping that region from the bam.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implemented a fast IGV-like pileup algorithm that puts reads in unique rows such that no reads overlap…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quick highlight that this process needs to be very efficient since we will call it many times during training… and it is… fraction of a second, very fast and parallel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3B31D-2154-F955-BD64-48595E916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6984B-79F5-F2F2-E7CB-01DD1679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8CDA1-17D1-7B2B-E6CC-AD7547ACD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32A7B-04A1-C797-0DBA-6360FC29A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in our approach is analyzing large batches of reads… look at the whole haystack at once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giving an example for one sample here. Pick a genomic region… get all the reads overlapping that region from the bam.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implemented a fast IGV-like pileup algorithm that puts reads in unique rows such that no reads overlap…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quick highlight that this process needs to be very efficient since we will call it many times during training… and it is… fraction of a second, very fast and parallel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generating the image is easy as mapping numbers to colors. I’ll use this mapping throughout.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each pink/red line is one read... Red squares are methylated </a:t>
            </a:r>
            <a:r>
              <a:rPr lang="en-US" dirty="0" err="1"/>
              <a:t>CpGs</a:t>
            </a:r>
            <a:r>
              <a:rPr lang="en-US" dirty="0"/>
              <a:t>, pink squares are unmethylated, blue is no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6DE52-9B35-3B6C-5172-D1A822654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Possibly cut?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few advantages of the image encoding – one of the important ones is handling variable coverage and region sizes – use padding/interpolation to quickly standardize inputs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Beauty of CNNs is as long as you’re not including an order of magnitude in the range of how you’re scaling, its perfectly happy to learn well over these </a:t>
            </a:r>
            <a:r>
              <a:rPr lang="en-US" dirty="0" err="1"/>
              <a:t>rescalings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we can build the full pipeline…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reads from one sample in one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Assemble the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Pass through the conv net (</a:t>
            </a:r>
            <a:r>
              <a:rPr lang="en-US" dirty="0" err="1"/>
              <a:t>resnet</a:t>
            </a:r>
            <a:r>
              <a:rPr lang="en-US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get two key outputs: 1) a feature set that compactly describes tumor signal in the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a saliency map allowing us to interrogate which parts of the image (i.e., which reads) were likely from tumor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that’s all well and good, but deep models have millions+ parameters… very data hungry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Situation is not good if looking only at raw data… two reasons for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Collecting cancer samples is hard … especially for early-stage samples, there just aren’t that many (at least at the scale needed for training deep models)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~50,000 per year, fraction of that are early stage…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29F57-B972-E096-4A40-A621BA0E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04A95-A786-7A3C-0E7A-DC337B59F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6B7CB-B51B-AF7D-7C2F-EBCDCADA2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need to emphasize to this audience importance of cancer screening…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here are some quick recent motivating stats about the importance of catching cancer early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Y-axis is five-year survival rate percentage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X axis is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earlier the stage at diagnosis  (farther left you are on this plot), the better the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Detecting cancer earlier is one of the best tools we have for improving cancer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BC711-583E-A7A6-F82E-730A193F5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34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B45EA-EBCF-07F6-7D2D-A8D7F3C7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B3BB0-D209-6D6B-258F-75CB38796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3DF50-30CC-8A47-3F8D-1A082128D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that’s all well and good, but deep models have millions+ parameters… super data hungry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Situation is not good if looking only at raw data… two reasons for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Collecting cancer samples is hard … especially for early-stage samples, there just aren’t that many (at least at the scale needed for training deep models)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Second, the signal in the samples that you do manage to collect are… unreliable (in the training sense).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 tumor has a different signature across the genome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tumor has different rates of cell death/shedding of tumor DNA into the blood stream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Empirical estimate from our data: Only~25% of cancer plasma has tumor signal at any given genomic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75% of your positive training examples have the wrong label… leads to low quality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554F-FD0B-9362-4971-EBAB714EF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8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how do we solve this? By generating massive amounts of high quality training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Input source plasma and biopsy… really let us understand what the data </a:t>
            </a:r>
            <a:r>
              <a:rPr lang="en-US" i="1" dirty="0"/>
              <a:t>should</a:t>
            </a:r>
            <a:r>
              <a:rPr lang="en-US" i="0" dirty="0"/>
              <a:t> look like when generating.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User selects genomic region, level of background noise, and level of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1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how do we solve this? By generating massive amounts of high quality training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Input source plasma and biopsy… really let us understand what the data </a:t>
            </a:r>
            <a:r>
              <a:rPr lang="en-US" i="1" dirty="0"/>
              <a:t>should</a:t>
            </a:r>
            <a:r>
              <a:rPr lang="en-US" i="0" dirty="0"/>
              <a:t> look like when generating.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User selects genomic region, level of background noise, and level of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“Click” of generate creates a matched cancer and non-cancer pair…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keys: background noise + any potential confounding between the two samples is 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Solving the signal sparsity problem… Signal is present in the cancer sample with high probability… empirical estimate of 80-90% (and we can tune 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4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how do we solve this? By generating massive amounts of high quality training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Input source plasma and biopsy… really let us understand what the data </a:t>
            </a:r>
            <a:r>
              <a:rPr lang="en-US" i="1" dirty="0"/>
              <a:t>should</a:t>
            </a:r>
            <a:r>
              <a:rPr lang="en-US" i="0" dirty="0"/>
              <a:t> look like when generating.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User selects genomic region, level of background noise, and level of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“Click” of generate creates a matched cancer and non-cancer pair…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keys: background noise + any potential confounding between the two samples is 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Solving the signal sparsity problem… Signal is present in the cancer sample with high probability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does this matter? We can generate billions of unique high quality training data with minimal confounding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3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Snapshot of our workflow, with some computational stats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is we slice the genome into separate models, and parallelize to make everything tractable and 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model gets 25 regions and relevant subset of the </a:t>
            </a:r>
            <a:r>
              <a:rPr lang="en-US" dirty="0" err="1"/>
              <a:t>bams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pre-train on biopsy, then get into the meat of the training, hundreds of epochs on generated data which we generate on the fly, unique samples each batch.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complete, we use the trained model to extract features from REAL held out plasma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965B-191C-E194-B65E-73404FC00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7BBA6-F52C-3489-38B7-0EA777BC1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EF2C0-399F-0F0B-C715-CB6F36175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Snapshot of our workflow, with some computational stats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is we slice the genome into separate models, and parallelize to make everything tractable and 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model gets 25 regions and relevant subset of the </a:t>
            </a:r>
            <a:r>
              <a:rPr lang="en-US" dirty="0" err="1"/>
              <a:t>bams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pre-train on biopsy, then get into the meat of the training, hundreds of epochs on generated data which we generate on the fly, unique samples each batch.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complete, we use the trained model to extract features from REAL held out plasma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Parallelizing this on next flow, we cover 5k regions, 3,600 </a:t>
            </a:r>
            <a:r>
              <a:rPr lang="en-US" dirty="0" err="1"/>
              <a:t>Gpu</a:t>
            </a:r>
            <a:r>
              <a:rPr lang="en-US" dirty="0"/>
              <a:t> hours, 240k CPU hours, 1.3B training examples, 200 models in about a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F2143-942E-94A1-C9FF-AA772EAAC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82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D5112-FBA1-2A26-B618-6086EF2C9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8C368-DF8F-9219-8722-39EC3B8D0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8BF5B-786B-52BF-8A19-EDCE659E7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Snapshot of our workflow, with some computational stats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is we slice the genome into separate models, and parallelize to make everything tractable and 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model gets 25 regions and relevant subset of the </a:t>
            </a:r>
            <a:r>
              <a:rPr lang="en-US" dirty="0" err="1"/>
              <a:t>bams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pre-train on biopsy, then get into the meat of the training, hundreds of epochs on generated data which we generate on the fly, unique samples each batch.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complete, we use the trained model to extract features from REAL held out plasma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Parallelizing this on next flow, we cover 5k regions, 3,600 </a:t>
            </a:r>
            <a:r>
              <a:rPr lang="en-US" dirty="0" err="1"/>
              <a:t>Gpu</a:t>
            </a:r>
            <a:r>
              <a:rPr lang="en-US" dirty="0"/>
              <a:t> hours, 240k CPU hours, 1.3B training examples, 200 models in about a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Robert had some stats on CPU/GPU hours and the cost-per-unit… interesting part of what we’ve done here… at $0.25 per sample, it’s a negligible addition to lab and sequencing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Very practical.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75837-76F1-6C7F-A4D8-ACA7FD933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5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Visual validation… real stage II breast cancer sample on the left…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right is a saliency map showing where one of our trained CNN determined were important reads for classifying this image as a cancer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Its very good at finding tumor reads against a background of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2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complete evaluation on clinical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CoreHH</a:t>
            </a:r>
            <a:r>
              <a:rPr lang="en-US" dirty="0"/>
              <a:t> study, roughly 1000 each of cancers and non-cancers, 21 indications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Prospective cohort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Results from study part 1 (no blinding)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3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the data in two ways: CNN features, and ”standard” metric of mean methylation over the same regions (think adding up all the red in those images)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 models on each dataset… logistic regression with some non-linear transform and </a:t>
            </a:r>
            <a:r>
              <a:rPr lang="en-US" dirty="0" err="1"/>
              <a:t>XGBoost</a:t>
            </a:r>
            <a:r>
              <a:rPr lang="en-US" dirty="0"/>
              <a:t>, report on the best for each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Harb improving early cancer detection via liquid biopsy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Blood draw, extract cfDNA from blood plasma, process with Harb assay (+</a:t>
            </a:r>
            <a:r>
              <a:rPr lang="en-US" dirty="0" err="1"/>
              <a:t>bisu</a:t>
            </a:r>
            <a:r>
              <a:rPr lang="en-US" dirty="0"/>
              <a:t> to capture methylation, and hybrid capture)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sequence + analysis to determine if cancer present in the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4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4608B-0BB8-ED79-281F-FF1EF340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DD39C-B635-0C5F-4DF5-5B1BB9312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20B36-88A6-FD47-6F20-B184D75FF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the data in two ways: CNN features, and ”standard” metric of mean methylation over the same regions (think adding up all the red in those images)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 models on each dataset… logistic regression with some non-linear transform and </a:t>
            </a:r>
            <a:r>
              <a:rPr lang="en-US" dirty="0" err="1"/>
              <a:t>XGBoost</a:t>
            </a:r>
            <a:r>
              <a:rPr lang="en-US" dirty="0"/>
              <a:t>, report on the best for each dataset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10x5 cross validation…CV example right, train on 66%, test on the other 33%, repeat until have held out predictions for all samples… then report on the combined test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Metric of interest is </a:t>
            </a:r>
            <a:r>
              <a:rPr lang="en-US" dirty="0" err="1"/>
              <a:t>sens</a:t>
            </a:r>
            <a:r>
              <a:rPr lang="en-US" dirty="0"/>
              <a:t> at 98% spec.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20859-73D2-7AC0-CC39-488E607FC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1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BE48E-27FE-7044-E867-4C0ADCC2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66415B-A0E2-3AF6-61C7-307B394BA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0186B-A077-E13C-FD36-8D63A85A3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the data in two ways: CNN features, and ”standard” metric of mean methylation over the same regions (think adding up all the red in those images)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 models on each dataset… logistic regression with some non-linear transform and </a:t>
            </a:r>
            <a:r>
              <a:rPr lang="en-US" dirty="0" err="1"/>
              <a:t>XGBoost</a:t>
            </a:r>
            <a:r>
              <a:rPr lang="en-US" dirty="0"/>
              <a:t>, report on the best for each dataset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10x5 cross validation… train on 90%, test on the other 10%, repeat until have held out predictions for all samples… then report on the combined test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Metric of interest is </a:t>
            </a:r>
            <a:r>
              <a:rPr lang="en-US" dirty="0" err="1"/>
              <a:t>sens</a:t>
            </a:r>
            <a:r>
              <a:rPr lang="en-US" dirty="0"/>
              <a:t> at 98% spec.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10 point boost in stage I, 7 in stage II, 13 in stage III… significant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735C9-F8EB-1CCA-8C43-630F0B617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8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 care deeply about robustness… new lab processes or clinical populations 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make robust, want our predictions to NOT be correlated with confounders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known ones… age (explain)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Incomplete bisulfite conversion… falsely inflates methylation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CNN reduces confounding in both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Top row is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Left is baseline model (0.6 age correlation)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Right is CNN – age correlation reduced by 50% … significant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86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ACD55-C86B-CC04-1E41-F4EE1EEC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35638-D665-F34B-C0DD-1909C9582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536FB-246A-2E01-7560-B9B4DF06C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CNN reduces confounding in both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Top row is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Left is baseline model (0.6 age correlation)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Right is CNN – age correlation reduced by 50% … significant 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Bottom row, %cc reduce from 0.12 to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4F9F6-D481-72E0-8662-98F37BF1A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5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CNN for highly sensitive detection of tumor reads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Powered by large-scale data generation and training procedure for liquid biopsy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Giving us significant gains in early-stage sensitivity (and robustness)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7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3E0D-1F00-D649-9D58-84539200B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DCE2E-8B87-583F-1FEF-0EF069F99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E85EF-CE18-56CA-8008-0BEC59470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Thank you organizers, audience, co-authors, everyone at Harbinger and our collaborators who make this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D6F56-0DB6-6F67-F343-3C5A601FC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4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interesting enough to potentially add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2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67979-8BF9-A027-E97A-B34CD5AC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7DECC-8F67-38E7-A36C-9D1DC8281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C11A3-42F7-18B9-B40A-A04697EB0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TODO: highlight this is matched tissue + plasma</a:t>
            </a:r>
          </a:p>
          <a:p>
            <a:r>
              <a:rPr lang="en-US"/>
              <a:t>Might need to define CpG and methylation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C88CB-C608-A013-E24C-B27607CC0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2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metrics: </a:t>
            </a:r>
            <a:r>
              <a:rPr lang="en-US" b="0" i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s3://pipeline-outputs-research/2024/04/ml8_benchmark_6april-4059_nft_dim10logit_corehh_B1-75_plasma_allindications_full_cgi_4059and_xgboostBayesCV_classifier-20240410-153053</a:t>
            </a:r>
          </a:p>
          <a:p>
            <a:r>
              <a:rPr lang="en-US" b="0" i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ML8 run: s3://pipeline-outputs-research/2024/04/ml8_benchmark_6april-4059_nft_dim10logit_corehh_B1-75_plasma_allindications_full_ml8_LRCV_SCALE_rbfPCA_classifier-20240410-153053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7BA9F-A9AC-BFFE-C2F0-03098EB2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D92A9-ECE1-9AE6-E07F-51C313ED2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E73AB9-B9BE-4EBF-B0E5-06471FB5D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Desirable approach </a:t>
            </a:r>
            <a:r>
              <a:rPr lang="en-US" dirty="0" err="1"/>
              <a:t>bc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EB1D1-CA7D-CBBB-DDB9-7C23541C9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7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metrics: </a:t>
            </a:r>
            <a:r>
              <a:rPr lang="en-US" b="0" i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s3://pipeline-outputs-research/2024/04/ml8_benchmark_6april-4059_nft_dim10logit_corehh_B1-75_plasma_allindications_full_cgi_4059and_xgboostBayesCV_classifier-20240410-153053</a:t>
            </a:r>
          </a:p>
          <a:p>
            <a:r>
              <a:rPr lang="en-US" b="0" i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ML8 run: s3://pipeline-outputs-research/2024/04/ml8_benchmark_6april-4059_nft_dim10logit_corehh_B1-75_plasma_allindications_full_ml8_LRCV_SCALE_rbfPCA_classifier-20240410-153053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15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metrics: </a:t>
            </a:r>
            <a:r>
              <a:rPr lang="en-US" b="0" i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s3://pipeline-outputs-research/2024/04/ml8_benchmark_6april-4059_nft_dim10logit_corehh_B1-75_plasma_allindications_full_cgi_4059and_xgboostBayesCV_classifier-20240410-153053</a:t>
            </a:r>
          </a:p>
          <a:p>
            <a:r>
              <a:rPr lang="en-US" b="0" i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ML8 run: s3://pipeline-outputs-research/2024/04/ml8_benchmark_6april-4059_nft_dim10logit_corehh_B1-75_plasma_allindications_full_ml8_LRCV_SCALE_rbfPCA_classifier-20240410-153053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611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F5A8-B5B7-CCC2-807D-FBEC385A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86BBC-06A0-65B9-BAFE-5844AC995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A542B-784B-E18F-8391-F992795C5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Focus on this last computational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65314-7D6B-26F1-78B8-77F2EC159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Each patient generates a wealth of data… 40gb over 10k regions… high dimensional dataset\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2DA6C-A82F-5D33-B930-1FD8CBB92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C6595-6FCC-EBA3-BB8F-18086E3EE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EFDBB-13DB-10D6-352C-0551EE9B2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Each patient generates a wealth of data… 40gb over 10k regions… high dimensional dataset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in plasma, MOST of that data is non-tumor…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Middle figure shows the cancer signal in actual tumor tissue vs. plasma from the same 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Each row is one patient, left is data from their tumor tissue and right is data from their plasma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 x axis is genomic position, more blue = more signal…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see that even if signal is very strong in tissue, the signal that makes it into the plasma is often extremely sparse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especially true of EARLY cancers (our main focus) in which the rates of shedding of the tumor cells are lower…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CADD-F0AD-FBEC-6A26-B427A8762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AB94D-31D7-5FD4-5EE8-86F58401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5AC95-1D6D-FD00-6948-B69E75F31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44CD6-3BBE-4765-9E3D-5D71D2FFD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Each patient generates a wealth of data… 40gb over 10k regions… high dimensional dataset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in plasma, MOST of that data is non-tumor…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Middle figure shows the cancer signal in actual tumor tissue vs. plasma from the same 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 x axis is genomic position, more blue = more signal… each row is a 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see that even if signal is very strong in tissue, the signal that makes it into the plasma is often extremely sparse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especially true of EARLY cancers (our main focus) in which the rates of shedding of the tumor cells are lower…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this is what we care about doing – detecting in plasma let’s us do the minimal invasive LB.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 consistently detect sparse signal like this, need highly sensitive models that robust to noise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B79B6-2E72-C181-D7C9-6C2A4C72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32EA8-B008-F537-664E-62CF38F85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559E1-A543-DE2B-3053-A3A7FBBF3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0956E-E99C-E51F-CF27-8FB2D8C1B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Each patient generates a wealth of data… 40gb over 10k regions… high dimensional dataset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in plasma, MOST of that data is non-tumor…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Middle figure shows the cancer signal in actual tumor tissue vs. plasma from the same 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 x axis is genomic position, more blue = more signal… each row is a 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see that even if signal is very strong in tissue, the signal that makes it into the plasma is often extremely sparse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especially true of EARLY cancers (our main focus) in which the rates of shedding of the tumor cells are lower…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this is what we care about doing – detecting in plasma let’s us do the minimal invasive LB.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 consistently detect small signal like this, need highly sensitive models that robust to noise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Requires more data than we really have…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74704-3D30-6A6E-C24C-773BC4180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8F97-729E-3948-AA5D-5576BC6A9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EC56-213C-EA41-B689-1C3D87287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1739347"/>
            <a:ext cx="11277600" cy="243508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199E-092D-7246-953C-002E2F913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281488"/>
            <a:ext cx="11277600" cy="1349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7B9A88-AFD9-424E-B154-06DC3A0105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203916-7495-6A4E-946D-0DA70579D7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B9614E4-887C-F17C-0CEA-A1DBC5B2CD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585053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B9614E4-887C-F17C-0CEA-A1DBC5B2C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E77E57D-94A3-A54B-AB6F-B5C6E77F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5B6529-7543-2F4D-BABA-9AEF7E9A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 and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DCA14-5FFE-3342-A49F-5E49A5F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3217BD7-2300-7246-A5F9-1384018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2016"/>
            <a:ext cx="11277600" cy="575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F08E5C-5AE9-D04D-BC41-E35DC79993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316037"/>
            <a:ext cx="11277600" cy="4864843"/>
          </a:xfrm>
        </p:spPr>
        <p:txBody>
          <a:bodyPr>
            <a:noAutofit/>
          </a:bodyPr>
          <a:lstStyle>
            <a:lvl1pPr>
              <a:defRPr sz="2800">
                <a:latin typeface="Helvetica" pitchFamily="2" charset="0"/>
              </a:defRPr>
            </a:lvl1pPr>
            <a:lvl2pPr>
              <a:defRPr sz="2800">
                <a:latin typeface="Helvetica" pitchFamily="2" charset="0"/>
              </a:defRPr>
            </a:lvl2pPr>
            <a:lvl3pPr>
              <a:defRPr sz="2800">
                <a:latin typeface="Helvetica" pitchFamily="2" charset="0"/>
              </a:defRPr>
            </a:lvl3pPr>
            <a:lvl4pPr>
              <a:defRPr sz="2800">
                <a:latin typeface="Helvetica" pitchFamily="2" charset="0"/>
              </a:defRPr>
            </a:lvl4pPr>
            <a:lvl5pPr>
              <a:defRPr sz="2800">
                <a:latin typeface="Helvetica" pitchFamily="2" charset="0"/>
              </a:defRPr>
            </a:lvl5pPr>
            <a:lvl6pPr marL="2286000" indent="0">
              <a:buNone/>
              <a:defRPr sz="2800">
                <a:latin typeface="Helvetica" pitchFamily="2" charset="0"/>
              </a:defRPr>
            </a:lvl6pPr>
            <a:lvl7pPr marL="2743200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646B6-4955-A947-90DE-A1D3121E0F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Wednesday, July 17,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56850-78D7-704B-B70F-17BC1C307A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EBDE9E-F704-D041-80CD-3E548B9718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8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CD6C121-3817-4046-BA07-7110EF3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323390-6AFC-9A4A-9D3C-3EC31355E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127152"/>
            <a:ext cx="8405812" cy="41617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30C39-30B3-4342-9C3A-1E4B1A1D26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Wednesday, July 17,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F3FA7-7874-FC43-8419-A69455831C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F40B2-A2A0-3241-B5C0-7EB3A62BA7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EC56-213C-EA41-B689-1C3D87287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1739347"/>
            <a:ext cx="11277600" cy="243508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199E-092D-7246-953C-002E2F913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281488"/>
            <a:ext cx="11277600" cy="1349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7B9A88-AFD9-424E-B154-06DC3A0105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203916-7495-6A4E-946D-0DA70579D7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7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15DB4B9-6B41-21F8-0525-6526B233D7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87741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15DB4B9-6B41-21F8-0525-6526B233D7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E77E57D-94A3-A54B-AB6F-B5C6E77F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5B6529-7543-2F4D-BABA-9AEF7E9A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DCA14-5FFE-3342-A49F-5E49A5F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77E57D-94A3-A54B-AB6F-B5C6E77F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5B6529-7543-2F4D-BABA-9AEF7E9A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DCA14-5FFE-3342-A49F-5E49A5F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828BDF-A31C-4E8D-8EC8-70183B5109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987987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828BDF-A31C-4E8D-8EC8-70183B510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726320-E0B7-7640-8BBB-8A03F16C9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30" y="1409351"/>
            <a:ext cx="11263769" cy="479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2B5C93FF-DD22-8E4D-862B-78141598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181"/>
            <a:ext cx="11263768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0EA08-21A3-7041-B72A-58E35719F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030" y="6352719"/>
            <a:ext cx="493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88C3071-4316-8144-B81E-FFAC196B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861" y="6352719"/>
            <a:ext cx="2153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 and Proprietary</a:t>
            </a: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D4C3DA-D776-9EB5-CCF7-E95DB543C32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78224" y="6309876"/>
            <a:ext cx="1642743" cy="4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6" r:id="rId2"/>
    <p:sldLayoutId id="2147483706" r:id="rId3"/>
    <p:sldLayoutId id="2147483707" r:id="rId4"/>
    <p:sldLayoutId id="214748370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i="0" kern="1200">
          <a:solidFill>
            <a:srgbClr val="0064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orient="horz" pos="4320" userDrawn="1">
          <p15:clr>
            <a:srgbClr val="F26B43"/>
          </p15:clr>
        </p15:guide>
        <p15:guide id="8" pos="288" userDrawn="1">
          <p15:clr>
            <a:srgbClr val="F26B43"/>
          </p15:clr>
        </p15:guide>
        <p15:guide id="9" pos="7392" userDrawn="1">
          <p15:clr>
            <a:srgbClr val="F26B43"/>
          </p15:clr>
        </p15:guide>
        <p15:guide id="10" orient="horz" pos="288" userDrawn="1">
          <p15:clr>
            <a:srgbClr val="F26B43"/>
          </p15:clr>
        </p15:guide>
        <p15:guide id="11" orient="horz" pos="4056" userDrawn="1">
          <p15:clr>
            <a:srgbClr val="F26B43"/>
          </p15:clr>
        </p15:guide>
        <p15:guide id="12" pos="2040" userDrawn="1">
          <p15:clr>
            <a:srgbClr val="F26B43"/>
          </p15:clr>
        </p15:guide>
        <p15:guide id="13" pos="55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1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828BDF-A31C-4E8D-8EC8-70183B5109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33269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828BDF-A31C-4E8D-8EC8-70183B510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726320-E0B7-7640-8BBB-8A03F16C9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30" y="1409351"/>
            <a:ext cx="11263769" cy="479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2B5C93FF-DD22-8E4D-862B-78141598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181"/>
            <a:ext cx="11263768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0EA08-21A3-7041-B72A-58E35719F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030" y="6352719"/>
            <a:ext cx="493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88C3071-4316-8144-B81E-FFAC196B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861" y="6352719"/>
            <a:ext cx="2153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 and Proprietary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65D1121-2D3D-9CB2-09B7-E33536308D2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92057" y="6295602"/>
            <a:ext cx="1642742" cy="4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>
          <p15:clr>
            <a:srgbClr val="F26B43"/>
          </p15:clr>
        </p15:guide>
        <p15:guide id="4" pos="76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288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56">
          <p15:clr>
            <a:srgbClr val="F26B43"/>
          </p15:clr>
        </p15:guide>
        <p15:guide id="12" pos="2040">
          <p15:clr>
            <a:srgbClr val="F26B43"/>
          </p15:clr>
        </p15:guide>
        <p15:guide id="13" pos="55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1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828BDF-A31C-4E8D-8EC8-70183B5109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828BDF-A31C-4E8D-8EC8-70183B510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726320-E0B7-7640-8BBB-8A03F16C9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30" y="1409351"/>
            <a:ext cx="11263769" cy="4794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2B5C93FF-DD22-8E4D-862B-78141598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181"/>
            <a:ext cx="11263768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0EA08-21A3-7041-B72A-58E35719F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030" y="6352719"/>
            <a:ext cx="493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2ACFE3-3434-6145-B87C-35D28FEFD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88C3071-4316-8144-B81E-FFAC196B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6861" y="6352719"/>
            <a:ext cx="2153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Confidential and Proprietary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925FE3-7837-8EDB-DA39-77126D2A08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6203" y="6352718"/>
            <a:ext cx="1288596" cy="3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>
          <p15:clr>
            <a:srgbClr val="F26B43"/>
          </p15:clr>
        </p15:guide>
        <p15:guide id="4" pos="76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288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56">
          <p15:clr>
            <a:srgbClr val="F26B43"/>
          </p15:clr>
        </p15:guide>
        <p15:guide id="12" pos="2040">
          <p15:clr>
            <a:srgbClr val="F26B43"/>
          </p15:clr>
        </p15:guide>
        <p15:guide id="13" pos="55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34.png"/><Relationship Id="rId4" Type="http://schemas.openxmlformats.org/officeDocument/2006/relationships/image" Target="../media/image32.jpe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E305_A6BFD07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DA4F1E-9C44-C0E7-6279-70FDAF7F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0" y="632200"/>
            <a:ext cx="3891579" cy="1095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4C339-11D6-AA1D-308A-A77EB13ED54B}"/>
              </a:ext>
            </a:extLst>
          </p:cNvPr>
          <p:cNvSpPr txBox="1"/>
          <p:nvPr/>
        </p:nvSpPr>
        <p:spPr>
          <a:xfrm>
            <a:off x="1008993" y="2743200"/>
            <a:ext cx="1041643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Training deep neural networks to extract tumor signal from cell-free DNA improves early cancer detection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BCD33-C5A4-9275-DCA4-B6A239281A51}"/>
              </a:ext>
            </a:extLst>
          </p:cNvPr>
          <p:cNvSpPr txBox="1"/>
          <p:nvPr/>
        </p:nvSpPr>
        <p:spPr>
          <a:xfrm>
            <a:off x="1704474" y="4079714"/>
            <a:ext cx="87830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0" i="0" u="sng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Jackson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b="0" i="0" u="sng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b="0" i="0" u="sng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Killian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b="0" i="0" u="none" strike="noStrike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Dorna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Kashef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Kade Pettie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Kyle Gowen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Shiva Farashahi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Esther Brown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Feras Hantash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Jocelyn Charlton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Kieran I Chacko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97491-53CD-AB2B-FD5E-C67EDC286F29}"/>
              </a:ext>
            </a:extLst>
          </p:cNvPr>
          <p:cNvSpPr txBox="1"/>
          <p:nvPr/>
        </p:nvSpPr>
        <p:spPr>
          <a:xfrm>
            <a:off x="1898649" y="5108452"/>
            <a:ext cx="863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Harbinger Health, Machine Learning and Computational Biology, Cambridge, MA, </a:t>
            </a:r>
          </a:p>
          <a:p>
            <a:pPr algn="ctr"/>
            <a:r>
              <a:rPr lang="en-US" sz="1400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Harbinger Health, Clinical Laboratory, Cambridge, MA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A8457-85D9-D244-5A14-E4959676EB97}"/>
              </a:ext>
            </a:extLst>
          </p:cNvPr>
          <p:cNvSpPr txBox="1"/>
          <p:nvPr/>
        </p:nvSpPr>
        <p:spPr>
          <a:xfrm>
            <a:off x="7568856" y="810453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CSHL Biological Data Science 2024</a:t>
            </a:r>
          </a:p>
        </p:txBody>
      </p:sp>
    </p:spTree>
    <p:extLst>
      <p:ext uri="{BB962C8B-B14F-4D97-AF65-F5344CB8AC3E}">
        <p14:creationId xmlns:p14="http://schemas.microsoft.com/office/powerpoint/2010/main" val="320789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4839-54D4-6DED-703F-DF543993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28C53E2-F2C6-33D0-1F05-E534069FBDBF}"/>
              </a:ext>
            </a:extLst>
          </p:cNvPr>
          <p:cNvSpPr/>
          <p:nvPr/>
        </p:nvSpPr>
        <p:spPr>
          <a:xfrm>
            <a:off x="4607581" y="1233458"/>
            <a:ext cx="2997253" cy="2590795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E2612DE-5E5C-67E4-C9A4-BF1384757390}"/>
              </a:ext>
            </a:extLst>
          </p:cNvPr>
          <p:cNvSpPr/>
          <p:nvPr/>
        </p:nvSpPr>
        <p:spPr>
          <a:xfrm>
            <a:off x="8079952" y="1233458"/>
            <a:ext cx="2997253" cy="2590795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1201D-33BA-E1F7-F906-C7E03228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F893D-1DF8-2318-889F-7F36F53D9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98AE8B-11CD-130A-57BB-07D3753FBB55}"/>
              </a:ext>
            </a:extLst>
          </p:cNvPr>
          <p:cNvGrpSpPr/>
          <p:nvPr/>
        </p:nvGrpSpPr>
        <p:grpSpPr>
          <a:xfrm>
            <a:off x="1070243" y="1238883"/>
            <a:ext cx="3002786" cy="2590795"/>
            <a:chOff x="4483753" y="2326520"/>
            <a:chExt cx="3002786" cy="259079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13D6F0D-9EDD-5226-97C2-B156CA06D441}"/>
                </a:ext>
              </a:extLst>
            </p:cNvPr>
            <p:cNvSpPr/>
            <p:nvPr/>
          </p:nvSpPr>
          <p:spPr>
            <a:xfrm>
              <a:off x="4483753" y="2326520"/>
              <a:ext cx="3002786" cy="2590795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Picture 2" descr="Neural Network Stock Illustrations – 95,500 Neural Network Stock  Illustrations, Vectors &amp; Clipart - Dreamstime">
              <a:extLst>
                <a:ext uri="{FF2B5EF4-FFF2-40B4-BE49-F238E27FC236}">
                  <a16:creationId xmlns:a16="http://schemas.microsoft.com/office/drawing/2014/main" id="{356BA511-4C7C-EBE0-8775-A8E3F6F1C1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0" t="10181" r="20543" b="9522"/>
            <a:stretch/>
          </p:blipFill>
          <p:spPr bwMode="auto">
            <a:xfrm rot="5400000">
              <a:off x="5663932" y="3455407"/>
              <a:ext cx="719816" cy="68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9AEF87-AD5D-0598-D6A1-D564F62B1AB3}"/>
              </a:ext>
            </a:extLst>
          </p:cNvPr>
          <p:cNvGrpSpPr/>
          <p:nvPr/>
        </p:nvGrpSpPr>
        <p:grpSpPr>
          <a:xfrm>
            <a:off x="1070242" y="3943886"/>
            <a:ext cx="3017670" cy="1590014"/>
            <a:chOff x="1606671" y="5075576"/>
            <a:chExt cx="2520033" cy="130559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F31AD36-8B10-23E0-6C23-D1BECBFC84B7}"/>
                </a:ext>
              </a:extLst>
            </p:cNvPr>
            <p:cNvSpPr/>
            <p:nvPr/>
          </p:nvSpPr>
          <p:spPr>
            <a:xfrm>
              <a:off x="1606671" y="5075576"/>
              <a:ext cx="2520033" cy="1305596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F7F3F2-8291-9C66-0EE1-8A42BA1BC706}"/>
                </a:ext>
              </a:extLst>
            </p:cNvPr>
            <p:cNvSpPr txBox="1"/>
            <p:nvPr/>
          </p:nvSpPr>
          <p:spPr>
            <a:xfrm>
              <a:off x="1606671" y="5134156"/>
              <a:ext cx="2520033" cy="1213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Highly sensitive convolutional neural network model for detecting tumor signal in cell-free DNA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6AD128-FA05-E5B1-B4EC-BFF58EDAF7A9}"/>
              </a:ext>
            </a:extLst>
          </p:cNvPr>
          <p:cNvGrpSpPr/>
          <p:nvPr/>
        </p:nvGrpSpPr>
        <p:grpSpPr>
          <a:xfrm>
            <a:off x="4587165" y="3943885"/>
            <a:ext cx="3017670" cy="1590015"/>
            <a:chOff x="1606671" y="5075575"/>
            <a:chExt cx="2520033" cy="159001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49F3DA7-82F8-00F3-4AF2-CECDE2F26F34}"/>
                </a:ext>
              </a:extLst>
            </p:cNvPr>
            <p:cNvSpPr/>
            <p:nvPr/>
          </p:nvSpPr>
          <p:spPr>
            <a:xfrm>
              <a:off x="1606671" y="5075575"/>
              <a:ext cx="2520033" cy="1590015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07B1D4-82F5-EF02-5805-BB8E11EC80DC}"/>
                </a:ext>
              </a:extLst>
            </p:cNvPr>
            <p:cNvSpPr txBox="1"/>
            <p:nvPr/>
          </p:nvSpPr>
          <p:spPr>
            <a:xfrm>
              <a:off x="1606671" y="5128209"/>
              <a:ext cx="2520033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Large-scale data generation + training procedure for liquid biopsy… 1.3 billion training examples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6B77FA-FE93-81A1-E3AA-640744CB4718}"/>
              </a:ext>
            </a:extLst>
          </p:cNvPr>
          <p:cNvGrpSpPr/>
          <p:nvPr/>
        </p:nvGrpSpPr>
        <p:grpSpPr>
          <a:xfrm>
            <a:off x="8104088" y="3943886"/>
            <a:ext cx="3017670" cy="1590014"/>
            <a:chOff x="1606671" y="5075576"/>
            <a:chExt cx="2520033" cy="159001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958175F-828E-7F20-FB2A-DF17B1A7F403}"/>
                </a:ext>
              </a:extLst>
            </p:cNvPr>
            <p:cNvSpPr/>
            <p:nvPr/>
          </p:nvSpPr>
          <p:spPr>
            <a:xfrm>
              <a:off x="1606671" y="5075576"/>
              <a:ext cx="2520033" cy="1590014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1DAE8E-58FD-27BE-039D-2342B282B7F1}"/>
                </a:ext>
              </a:extLst>
            </p:cNvPr>
            <p:cNvSpPr txBox="1"/>
            <p:nvPr/>
          </p:nvSpPr>
          <p:spPr>
            <a:xfrm>
              <a:off x="1606671" y="5423916"/>
              <a:ext cx="2520033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Up to 14-point gain in early-stage sensitivity, and improved robustness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975C14-313C-7C4A-0292-6B99983256F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610330" y="2166003"/>
            <a:ext cx="0" cy="18382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6BCA80-2814-4FCB-9BDA-7388799D208A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610330" y="3069639"/>
            <a:ext cx="143164" cy="16690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DNA with solid fill">
            <a:extLst>
              <a:ext uri="{FF2B5EF4-FFF2-40B4-BE49-F238E27FC236}">
                <a16:creationId xmlns:a16="http://schemas.microsoft.com/office/drawing/2014/main" id="{470C6451-E8FB-DF72-F579-956226E5A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6665" y="1351439"/>
            <a:ext cx="668793" cy="668793"/>
          </a:xfrm>
          <a:prstGeom prst="rect">
            <a:avLst/>
          </a:prstGeom>
        </p:spPr>
      </p:pic>
      <p:pic>
        <p:nvPicPr>
          <p:cNvPr id="44" name="Graphic 43" descr="DNA with solid fill">
            <a:extLst>
              <a:ext uri="{FF2B5EF4-FFF2-40B4-BE49-F238E27FC236}">
                <a16:creationId xmlns:a16="http://schemas.microsoft.com/office/drawing/2014/main" id="{F83630A9-BE63-8C8D-0305-BCD198C70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34" y="1351439"/>
            <a:ext cx="668793" cy="66879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3FEF749-4A7B-A9C9-4A6D-38F4494994D3}"/>
              </a:ext>
            </a:extLst>
          </p:cNvPr>
          <p:cNvSpPr txBox="1"/>
          <p:nvPr/>
        </p:nvSpPr>
        <p:spPr>
          <a:xfrm>
            <a:off x="5960098" y="1545516"/>
            <a:ext cx="219480" cy="27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pic>
        <p:nvPicPr>
          <p:cNvPr id="46" name="Graphic 45" descr="DNA with solid fill">
            <a:extLst>
              <a:ext uri="{FF2B5EF4-FFF2-40B4-BE49-F238E27FC236}">
                <a16:creationId xmlns:a16="http://schemas.microsoft.com/office/drawing/2014/main" id="{48835B91-48C9-46DD-C960-22513C123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6346" y="2222437"/>
            <a:ext cx="668793" cy="668793"/>
          </a:xfrm>
          <a:prstGeom prst="rect">
            <a:avLst/>
          </a:prstGeom>
        </p:spPr>
      </p:pic>
      <p:pic>
        <p:nvPicPr>
          <p:cNvPr id="47" name="Graphic 46" descr="DNA with solid fill">
            <a:extLst>
              <a:ext uri="{FF2B5EF4-FFF2-40B4-BE49-F238E27FC236}">
                <a16:creationId xmlns:a16="http://schemas.microsoft.com/office/drawing/2014/main" id="{9FAB881D-3E9B-66ED-CE52-27BEA4A43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9988" y="2222437"/>
            <a:ext cx="668793" cy="668793"/>
          </a:xfrm>
          <a:prstGeom prst="rect">
            <a:avLst/>
          </a:prstGeom>
        </p:spPr>
      </p:pic>
      <p:pic>
        <p:nvPicPr>
          <p:cNvPr id="48" name="Graphic 47" descr="DNA with solid fill">
            <a:extLst>
              <a:ext uri="{FF2B5EF4-FFF2-40B4-BE49-F238E27FC236}">
                <a16:creationId xmlns:a16="http://schemas.microsoft.com/office/drawing/2014/main" id="{59D30597-428B-8223-55A6-390CCF56C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3631" y="2222437"/>
            <a:ext cx="668793" cy="668793"/>
          </a:xfrm>
          <a:prstGeom prst="rect">
            <a:avLst/>
          </a:prstGeom>
        </p:spPr>
      </p:pic>
      <p:pic>
        <p:nvPicPr>
          <p:cNvPr id="49" name="Graphic 48" descr="DNA with solid fill">
            <a:extLst>
              <a:ext uri="{FF2B5EF4-FFF2-40B4-BE49-F238E27FC236}">
                <a16:creationId xmlns:a16="http://schemas.microsoft.com/office/drawing/2014/main" id="{BEDA0F4D-CB19-6940-3BAA-CC0035F7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274" y="2222437"/>
            <a:ext cx="668793" cy="668793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F0ADBA8-1486-5418-9412-12F4F83DDD3D}"/>
              </a:ext>
            </a:extLst>
          </p:cNvPr>
          <p:cNvCxnSpPr>
            <a:cxnSpLocks/>
          </p:cNvCxnSpPr>
          <p:nvPr/>
        </p:nvCxnSpPr>
        <p:spPr>
          <a:xfrm flipH="1">
            <a:off x="5678623" y="2036729"/>
            <a:ext cx="162344" cy="18570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7F14DD3-870B-D590-163B-86B9C8A810E9}"/>
              </a:ext>
            </a:extLst>
          </p:cNvPr>
          <p:cNvCxnSpPr>
            <a:cxnSpLocks/>
          </p:cNvCxnSpPr>
          <p:nvPr/>
        </p:nvCxnSpPr>
        <p:spPr>
          <a:xfrm>
            <a:off x="6000534" y="2020232"/>
            <a:ext cx="0" cy="20220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54E95CC-D0E7-2C72-9676-FF7EFF819709}"/>
              </a:ext>
            </a:extLst>
          </p:cNvPr>
          <p:cNvCxnSpPr>
            <a:cxnSpLocks/>
          </p:cNvCxnSpPr>
          <p:nvPr/>
        </p:nvCxnSpPr>
        <p:spPr>
          <a:xfrm>
            <a:off x="6215458" y="2020232"/>
            <a:ext cx="0" cy="20220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A1DE20-3B53-BDA7-29A0-51EFE0117776}"/>
              </a:ext>
            </a:extLst>
          </p:cNvPr>
          <p:cNvCxnSpPr>
            <a:cxnSpLocks/>
          </p:cNvCxnSpPr>
          <p:nvPr/>
        </p:nvCxnSpPr>
        <p:spPr>
          <a:xfrm>
            <a:off x="6372703" y="2020232"/>
            <a:ext cx="170218" cy="20220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518A0C31-5FF4-BF54-D4D4-7B2631658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130515"/>
              </p:ext>
            </p:extLst>
          </p:nvPr>
        </p:nvGraphicFramePr>
        <p:xfrm>
          <a:off x="8606588" y="1768346"/>
          <a:ext cx="1957811" cy="184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8449B12B-0868-F5D4-8C51-EF8E8C0F817D}"/>
              </a:ext>
            </a:extLst>
          </p:cNvPr>
          <p:cNvGrpSpPr/>
          <p:nvPr/>
        </p:nvGrpSpPr>
        <p:grpSpPr>
          <a:xfrm>
            <a:off x="1901259" y="1476897"/>
            <a:ext cx="1355645" cy="597405"/>
            <a:chOff x="4224741" y="612807"/>
            <a:chExt cx="2131398" cy="93926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51905B-E8FD-0272-FDB1-746A9862512D}"/>
                </a:ext>
              </a:extLst>
            </p:cNvPr>
            <p:cNvSpPr/>
            <p:nvPr/>
          </p:nvSpPr>
          <p:spPr>
            <a:xfrm>
              <a:off x="4416642" y="922017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5B1F25-379A-AB60-97C2-18E5084908F8}"/>
                </a:ext>
              </a:extLst>
            </p:cNvPr>
            <p:cNvSpPr/>
            <p:nvPr/>
          </p:nvSpPr>
          <p:spPr>
            <a:xfrm>
              <a:off x="5124346" y="922017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47BFC2-D73F-3ECD-E7F0-BF6E8922D289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>
              <a:off x="4801935" y="974315"/>
              <a:ext cx="322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ECEFE1E-947F-6EB3-7289-670E51B2A489}"/>
                </a:ext>
              </a:extLst>
            </p:cNvPr>
            <p:cNvSpPr/>
            <p:nvPr/>
          </p:nvSpPr>
          <p:spPr>
            <a:xfrm>
              <a:off x="4744015" y="1119723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EAFEA6C-16DC-EAC6-62BF-F1AFB81FBD7C}"/>
                </a:ext>
              </a:extLst>
            </p:cNvPr>
            <p:cNvSpPr/>
            <p:nvPr/>
          </p:nvSpPr>
          <p:spPr>
            <a:xfrm>
              <a:off x="5451719" y="1119723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8E7AE39-C55F-98D8-F164-6AF5D3EE4D49}"/>
                </a:ext>
              </a:extLst>
            </p:cNvPr>
            <p:cNvCxnSpPr>
              <a:cxnSpLocks/>
              <a:stCxn id="40" idx="3"/>
              <a:endCxn id="41" idx="1"/>
            </p:cNvCxnSpPr>
            <p:nvPr/>
          </p:nvCxnSpPr>
          <p:spPr>
            <a:xfrm>
              <a:off x="5129308" y="1172020"/>
              <a:ext cx="322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676870-A625-349F-13F4-A7DF9C58CDC9}"/>
                </a:ext>
              </a:extLst>
            </p:cNvPr>
            <p:cNvSpPr/>
            <p:nvPr/>
          </p:nvSpPr>
          <p:spPr>
            <a:xfrm>
              <a:off x="4377144" y="1318340"/>
              <a:ext cx="1851368" cy="10368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97E7FC8-1747-C059-9832-608173D77F06}"/>
                </a:ext>
              </a:extLst>
            </p:cNvPr>
            <p:cNvSpPr/>
            <p:nvPr/>
          </p:nvSpPr>
          <p:spPr>
            <a:xfrm>
              <a:off x="5068392" y="723400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7D0B542-6A55-57F8-FDEB-BB5445533164}"/>
                </a:ext>
              </a:extLst>
            </p:cNvPr>
            <p:cNvSpPr/>
            <p:nvPr/>
          </p:nvSpPr>
          <p:spPr>
            <a:xfrm>
              <a:off x="5776095" y="723400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4390F6B-E33D-A466-2D90-D6570242080B}"/>
                </a:ext>
              </a:extLst>
            </p:cNvPr>
            <p:cNvCxnSpPr>
              <a:cxnSpLocks/>
              <a:stCxn id="55" idx="3"/>
              <a:endCxn id="56" idx="1"/>
            </p:cNvCxnSpPr>
            <p:nvPr/>
          </p:nvCxnSpPr>
          <p:spPr>
            <a:xfrm>
              <a:off x="5453685" y="775698"/>
              <a:ext cx="322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E4F876EA-F22A-4F2E-072F-A86298F06376}"/>
                </a:ext>
              </a:extLst>
            </p:cNvPr>
            <p:cNvSpPr/>
            <p:nvPr/>
          </p:nvSpPr>
          <p:spPr>
            <a:xfrm>
              <a:off x="4224741" y="612807"/>
              <a:ext cx="2131398" cy="939262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FF3A7514-F076-FDB3-82ED-028691ECB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0000" b="29774"/>
          <a:stretch/>
        </p:blipFill>
        <p:spPr bwMode="auto">
          <a:xfrm>
            <a:off x="2696729" y="3319721"/>
            <a:ext cx="347481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7BBEB9EA-E7AC-B091-D53E-0E8D11BC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506" b="29774"/>
          <a:stretch/>
        </p:blipFill>
        <p:spPr bwMode="auto">
          <a:xfrm>
            <a:off x="2169504" y="3319721"/>
            <a:ext cx="347480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9758952-D459-0E98-EF6B-55D83BB746BB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2486408" y="3069639"/>
            <a:ext cx="123922" cy="17959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Graphic 78" descr="DNA with solid fill">
            <a:extLst>
              <a:ext uri="{FF2B5EF4-FFF2-40B4-BE49-F238E27FC236}">
                <a16:creationId xmlns:a16="http://schemas.microsoft.com/office/drawing/2014/main" id="{FE045DAA-8F8D-156F-74B8-0F424AD88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368" y="2885765"/>
            <a:ext cx="668793" cy="668793"/>
          </a:xfrm>
          <a:prstGeom prst="rect">
            <a:avLst/>
          </a:prstGeom>
        </p:spPr>
      </p:pic>
      <p:pic>
        <p:nvPicPr>
          <p:cNvPr id="80" name="Graphic 79" descr="DNA with solid fill">
            <a:extLst>
              <a:ext uri="{FF2B5EF4-FFF2-40B4-BE49-F238E27FC236}">
                <a16:creationId xmlns:a16="http://schemas.microsoft.com/office/drawing/2014/main" id="{835474EB-8963-62ED-BE8C-641E4D6B5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0298" y="2885765"/>
            <a:ext cx="668793" cy="668793"/>
          </a:xfrm>
          <a:prstGeom prst="rect">
            <a:avLst/>
          </a:prstGeom>
        </p:spPr>
      </p:pic>
      <p:pic>
        <p:nvPicPr>
          <p:cNvPr id="81" name="Graphic 80" descr="DNA with solid fill">
            <a:extLst>
              <a:ext uri="{FF2B5EF4-FFF2-40B4-BE49-F238E27FC236}">
                <a16:creationId xmlns:a16="http://schemas.microsoft.com/office/drawing/2014/main" id="{9CC9BF99-B1B8-EB16-30DB-97234219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3941" y="2885765"/>
            <a:ext cx="668793" cy="668793"/>
          </a:xfrm>
          <a:prstGeom prst="rect">
            <a:avLst/>
          </a:prstGeom>
        </p:spPr>
      </p:pic>
      <p:pic>
        <p:nvPicPr>
          <p:cNvPr id="92" name="Graphic 91" descr="DNA with solid fill">
            <a:extLst>
              <a:ext uri="{FF2B5EF4-FFF2-40B4-BE49-F238E27FC236}">
                <a16:creationId xmlns:a16="http://schemas.microsoft.com/office/drawing/2014/main" id="{F4CF36A8-21B6-FE61-F58C-C48E5514D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3723" y="2885765"/>
            <a:ext cx="668793" cy="668793"/>
          </a:xfrm>
          <a:prstGeom prst="rect">
            <a:avLst/>
          </a:prstGeom>
        </p:spPr>
      </p:pic>
      <p:pic>
        <p:nvPicPr>
          <p:cNvPr id="93" name="Graphic 92" descr="DNA with solid fill">
            <a:extLst>
              <a:ext uri="{FF2B5EF4-FFF2-40B4-BE49-F238E27FC236}">
                <a16:creationId xmlns:a16="http://schemas.microsoft.com/office/drawing/2014/main" id="{4541F419-668E-5D3B-36E5-6404A4120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9942" y="2885765"/>
            <a:ext cx="668793" cy="668793"/>
          </a:xfrm>
          <a:prstGeom prst="rect">
            <a:avLst/>
          </a:prstGeom>
        </p:spPr>
      </p:pic>
      <p:pic>
        <p:nvPicPr>
          <p:cNvPr id="94" name="Graphic 93" descr="DNA with solid fill">
            <a:extLst>
              <a:ext uri="{FF2B5EF4-FFF2-40B4-BE49-F238E27FC236}">
                <a16:creationId xmlns:a16="http://schemas.microsoft.com/office/drawing/2014/main" id="{B1CCC286-A2F5-6D95-6A61-E269E8298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163" y="2885765"/>
            <a:ext cx="668793" cy="668793"/>
          </a:xfrm>
          <a:prstGeom prst="rect">
            <a:avLst/>
          </a:prstGeom>
        </p:spPr>
      </p:pic>
      <p:pic>
        <p:nvPicPr>
          <p:cNvPr id="95" name="Graphic 94" descr="DNA with solid fill">
            <a:extLst>
              <a:ext uri="{FF2B5EF4-FFF2-40B4-BE49-F238E27FC236}">
                <a16:creationId xmlns:a16="http://schemas.microsoft.com/office/drawing/2014/main" id="{9D777FC5-1D6B-C312-DBD5-606B34A2B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6929" y="2222436"/>
            <a:ext cx="668793" cy="668793"/>
          </a:xfrm>
          <a:prstGeom prst="rect">
            <a:avLst/>
          </a:prstGeom>
        </p:spPr>
      </p:pic>
      <p:pic>
        <p:nvPicPr>
          <p:cNvPr id="96" name="Graphic 95" descr="DNA with solid fill">
            <a:extLst>
              <a:ext uri="{FF2B5EF4-FFF2-40B4-BE49-F238E27FC236}">
                <a16:creationId xmlns:a16="http://schemas.microsoft.com/office/drawing/2014/main" id="{304873D6-999E-437D-187A-EFC39AB67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733" y="2222435"/>
            <a:ext cx="668793" cy="668793"/>
          </a:xfrm>
          <a:prstGeom prst="rect">
            <a:avLst/>
          </a:prstGeom>
        </p:spPr>
      </p:pic>
      <p:pic>
        <p:nvPicPr>
          <p:cNvPr id="97" name="Graphic 96" descr="DNA with solid fill">
            <a:extLst>
              <a:ext uri="{FF2B5EF4-FFF2-40B4-BE49-F238E27FC236}">
                <a16:creationId xmlns:a16="http://schemas.microsoft.com/office/drawing/2014/main" id="{922B43E2-BF13-C3D4-29D9-1BF0E6B2F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6946" y="2885765"/>
            <a:ext cx="668793" cy="66879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C3926619-6E21-61E3-3C1D-2BD53F08CA88}"/>
              </a:ext>
            </a:extLst>
          </p:cNvPr>
          <p:cNvSpPr txBox="1"/>
          <p:nvPr/>
        </p:nvSpPr>
        <p:spPr>
          <a:xfrm rot="16200000">
            <a:off x="7920260" y="2397729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152050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5A02-1A46-5BB5-8867-85F4EBA7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DNA Methylation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065A3-D80C-C3C4-6F0B-2B81ECEABE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2E626F-2BEA-0DD4-7DFE-146DB1C3F79B}"/>
              </a:ext>
            </a:extLst>
          </p:cNvPr>
          <p:cNvGrpSpPr/>
          <p:nvPr/>
        </p:nvGrpSpPr>
        <p:grpSpPr>
          <a:xfrm>
            <a:off x="3899247" y="2286096"/>
            <a:ext cx="3406702" cy="1049676"/>
            <a:chOff x="1669094" y="2534358"/>
            <a:chExt cx="3406702" cy="1049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14FC35-9D29-3AAD-E8FB-5274F427AE64}"/>
                </a:ext>
              </a:extLst>
            </p:cNvPr>
            <p:cNvSpPr txBox="1"/>
            <p:nvPr/>
          </p:nvSpPr>
          <p:spPr>
            <a:xfrm>
              <a:off x="1669094" y="3060814"/>
              <a:ext cx="340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ACGTCTCGTACCGTA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45FDC8-0C32-0A3B-64AD-8D48C0BF878B}"/>
                </a:ext>
              </a:extLst>
            </p:cNvPr>
            <p:cNvSpPr txBox="1"/>
            <p:nvPr/>
          </p:nvSpPr>
          <p:spPr>
            <a:xfrm>
              <a:off x="1896238" y="2537594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D2BBDC-4024-0B8A-F052-C12C39C4D23A}"/>
                </a:ext>
              </a:extLst>
            </p:cNvPr>
            <p:cNvCxnSpPr>
              <a:cxnSpLocks/>
            </p:cNvCxnSpPr>
            <p:nvPr/>
          </p:nvCxnSpPr>
          <p:spPr>
            <a:xfrm>
              <a:off x="2095972" y="2969374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951B6A-2B65-4B4F-0A9F-25ECAC2ECA1A}"/>
                </a:ext>
              </a:extLst>
            </p:cNvPr>
            <p:cNvSpPr txBox="1"/>
            <p:nvPr/>
          </p:nvSpPr>
          <p:spPr>
            <a:xfrm>
              <a:off x="4001649" y="2534358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0B8CED-FF1F-B40E-040C-A53F2B103982}"/>
                </a:ext>
              </a:extLst>
            </p:cNvPr>
            <p:cNvCxnSpPr>
              <a:cxnSpLocks/>
            </p:cNvCxnSpPr>
            <p:nvPr/>
          </p:nvCxnSpPr>
          <p:spPr>
            <a:xfrm>
              <a:off x="4201383" y="2966138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148F19-CAA3-4897-92FB-37213BE9A39C}"/>
              </a:ext>
            </a:extLst>
          </p:cNvPr>
          <p:cNvSpPr txBox="1"/>
          <p:nvPr/>
        </p:nvSpPr>
        <p:spPr>
          <a:xfrm>
            <a:off x="3038679" y="1875581"/>
            <a:ext cx="502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CGGGACGTCTCGTACCGTATCG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C4BFA-02D0-7A92-7CD2-2E6D58F8B227}"/>
              </a:ext>
            </a:extLst>
          </p:cNvPr>
          <p:cNvSpPr txBox="1"/>
          <p:nvPr/>
        </p:nvSpPr>
        <p:spPr>
          <a:xfrm>
            <a:off x="2450074" y="19525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Ref: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6C1DF-4311-64E5-8A56-BE7197D02415}"/>
              </a:ext>
            </a:extLst>
          </p:cNvPr>
          <p:cNvSpPr txBox="1"/>
          <p:nvPr/>
        </p:nvSpPr>
        <p:spPr>
          <a:xfrm>
            <a:off x="2447008" y="289225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Read1: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28D9CE-0B50-AF97-C856-8B1EE53F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97" y="457251"/>
            <a:ext cx="1362075" cy="1504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33653F-B874-5773-4438-18A40D9DE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0" y="485826"/>
            <a:ext cx="1485900" cy="14763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0AB2-5225-F400-8A3F-535C5D3C104F}"/>
              </a:ext>
            </a:extLst>
          </p:cNvPr>
          <p:cNvGrpSpPr/>
          <p:nvPr/>
        </p:nvGrpSpPr>
        <p:grpSpPr>
          <a:xfrm>
            <a:off x="8657373" y="2421606"/>
            <a:ext cx="3017670" cy="839987"/>
            <a:chOff x="1606671" y="4847000"/>
            <a:chExt cx="2520033" cy="68973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F0B7937E-A9CE-1401-F272-AE6FB7D267FB}"/>
                </a:ext>
              </a:extLst>
            </p:cNvPr>
            <p:cNvSpPr/>
            <p:nvPr/>
          </p:nvSpPr>
          <p:spPr>
            <a:xfrm>
              <a:off x="1606671" y="4847000"/>
              <a:ext cx="2520033" cy="689732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88503A-A2DC-85C9-FD2E-29A42A8E6643}"/>
                </a:ext>
              </a:extLst>
            </p:cNvPr>
            <p:cNvSpPr txBox="1"/>
            <p:nvPr/>
          </p:nvSpPr>
          <p:spPr>
            <a:xfrm>
              <a:off x="1606671" y="5053521"/>
              <a:ext cx="2520033" cy="303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Epigenetic marker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64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7769-2A41-BA24-4D57-66329CD16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4F9C-8682-22F5-8D00-16BA3398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DNA Methylation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6DDA8-DF42-D3D2-561B-2FEE2B33FC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33194-8961-A135-732C-1994EC139B39}"/>
              </a:ext>
            </a:extLst>
          </p:cNvPr>
          <p:cNvGrpSpPr/>
          <p:nvPr/>
        </p:nvGrpSpPr>
        <p:grpSpPr>
          <a:xfrm>
            <a:off x="3899247" y="2286096"/>
            <a:ext cx="3406702" cy="1049676"/>
            <a:chOff x="1669094" y="2534358"/>
            <a:chExt cx="3406702" cy="1049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D2839C-085D-5066-7C2F-2EE9C74A7ED9}"/>
                </a:ext>
              </a:extLst>
            </p:cNvPr>
            <p:cNvSpPr txBox="1"/>
            <p:nvPr/>
          </p:nvSpPr>
          <p:spPr>
            <a:xfrm>
              <a:off x="1669094" y="3060814"/>
              <a:ext cx="340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2800" b="1">
                  <a:solidFill>
                    <a:schemeClr val="accent4"/>
                  </a:solidFill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CG</a:t>
              </a:r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TCT</a:t>
              </a:r>
              <a:r>
                <a:rPr lang="en-US" sz="2800" b="1">
                  <a:solidFill>
                    <a:schemeClr val="accent4"/>
                  </a:solidFill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CG</a:t>
              </a:r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TAC</a:t>
              </a:r>
              <a:r>
                <a:rPr lang="en-US" sz="2800" b="1">
                  <a:solidFill>
                    <a:schemeClr val="accent4"/>
                  </a:solidFill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CG</a:t>
              </a:r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857893-C955-C3E2-7210-AE298786A498}"/>
                </a:ext>
              </a:extLst>
            </p:cNvPr>
            <p:cNvSpPr txBox="1"/>
            <p:nvPr/>
          </p:nvSpPr>
          <p:spPr>
            <a:xfrm>
              <a:off x="1896238" y="2537594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470619-C201-2B17-2A5F-2BF241F574CD}"/>
                </a:ext>
              </a:extLst>
            </p:cNvPr>
            <p:cNvCxnSpPr>
              <a:cxnSpLocks/>
            </p:cNvCxnSpPr>
            <p:nvPr/>
          </p:nvCxnSpPr>
          <p:spPr>
            <a:xfrm>
              <a:off x="2095972" y="2969374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E848C6-C9DC-E1A8-3D9C-DC6703708F1A}"/>
                </a:ext>
              </a:extLst>
            </p:cNvPr>
            <p:cNvSpPr txBox="1"/>
            <p:nvPr/>
          </p:nvSpPr>
          <p:spPr>
            <a:xfrm>
              <a:off x="4001649" y="2534358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6F2DFD-F5F3-5EFE-CD6D-CA440CBB587C}"/>
                </a:ext>
              </a:extLst>
            </p:cNvPr>
            <p:cNvCxnSpPr>
              <a:cxnSpLocks/>
            </p:cNvCxnSpPr>
            <p:nvPr/>
          </p:nvCxnSpPr>
          <p:spPr>
            <a:xfrm>
              <a:off x="4201383" y="2966138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ADDF75-6A5A-30A8-FBA3-C83E51AC6F0A}"/>
              </a:ext>
            </a:extLst>
          </p:cNvPr>
          <p:cNvSpPr txBox="1"/>
          <p:nvPr/>
        </p:nvSpPr>
        <p:spPr>
          <a:xfrm>
            <a:off x="3038679" y="1875581"/>
            <a:ext cx="502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GGA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TCT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TAC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74508-66D9-6E06-5147-5978DB02FA60}"/>
              </a:ext>
            </a:extLst>
          </p:cNvPr>
          <p:cNvSpPr txBox="1"/>
          <p:nvPr/>
        </p:nvSpPr>
        <p:spPr>
          <a:xfrm>
            <a:off x="2450074" y="19525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Ref: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CB4F7E-68D7-7A5B-7DD7-4A99668AE2DF}"/>
              </a:ext>
            </a:extLst>
          </p:cNvPr>
          <p:cNvSpPr txBox="1"/>
          <p:nvPr/>
        </p:nvSpPr>
        <p:spPr>
          <a:xfrm>
            <a:off x="2447008" y="289225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Read1: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F72526-B31E-4E69-2EA7-CAC3604C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97" y="457251"/>
            <a:ext cx="1362075" cy="1504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511629-07BE-12AF-9E21-B88F57C2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0" y="485826"/>
            <a:ext cx="1485900" cy="14763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5AFF03A-906A-B515-7052-C96C896F40D2}"/>
              </a:ext>
            </a:extLst>
          </p:cNvPr>
          <p:cNvGrpSpPr/>
          <p:nvPr/>
        </p:nvGrpSpPr>
        <p:grpSpPr>
          <a:xfrm>
            <a:off x="8657373" y="2421603"/>
            <a:ext cx="3017670" cy="3045546"/>
            <a:chOff x="1606671" y="4847000"/>
            <a:chExt cx="2520033" cy="25007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A6E98F4-5982-31FE-A585-E080EB3CA004}"/>
                </a:ext>
              </a:extLst>
            </p:cNvPr>
            <p:cNvSpPr/>
            <p:nvPr/>
          </p:nvSpPr>
          <p:spPr>
            <a:xfrm>
              <a:off x="1606671" y="4847000"/>
              <a:ext cx="2520033" cy="2500767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FE6D45-3650-A835-3178-D6689DED92BB}"/>
                </a:ext>
              </a:extLst>
            </p:cNvPr>
            <p:cNvSpPr txBox="1"/>
            <p:nvPr/>
          </p:nvSpPr>
          <p:spPr>
            <a:xfrm>
              <a:off x="1606671" y="5053521"/>
              <a:ext cx="2520033" cy="21228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Epigenetic marker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Focus on </a:t>
              </a:r>
              <a:r>
                <a:rPr lang="en-US" b="1">
                  <a:highlight>
                    <a:srgbClr val="FFFF00"/>
                  </a:highlight>
                </a:rPr>
                <a:t>C</a:t>
              </a:r>
              <a:r>
                <a:rPr lang="en-US">
                  <a:highlight>
                    <a:srgbClr val="FFFF00"/>
                  </a:highlight>
                </a:rPr>
                <a:t>p</a:t>
              </a:r>
              <a:r>
                <a:rPr lang="en-US" b="1">
                  <a:highlight>
                    <a:srgbClr val="FFFF00"/>
                  </a:highlight>
                </a:rPr>
                <a:t>G</a:t>
              </a:r>
              <a:r>
                <a:rPr lang="en-US"/>
                <a:t> contexts, where most methylation occurs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b="1"/>
                <a:t>Biomarker:</a:t>
              </a:r>
              <a:r>
                <a:rPr lang="en-US"/>
                <a:t> Tumor DNA  is hypo/hypermethylated compared to healthy population in certain genomic 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1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7014-6F32-07B6-EEFA-B36DC10B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DBF8-5F23-A7D8-4422-232EA824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DNA Methylation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8922C-CFBC-9A55-9D88-9FF22525B4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0C9B50-0B67-79B9-9501-98D1921C5B17}"/>
              </a:ext>
            </a:extLst>
          </p:cNvPr>
          <p:cNvGrpSpPr/>
          <p:nvPr/>
        </p:nvGrpSpPr>
        <p:grpSpPr>
          <a:xfrm>
            <a:off x="3899247" y="2286096"/>
            <a:ext cx="3406702" cy="1049676"/>
            <a:chOff x="1669094" y="2534358"/>
            <a:chExt cx="3406702" cy="10496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5932CB-21C9-880D-20B0-8466191AA9A1}"/>
                </a:ext>
              </a:extLst>
            </p:cNvPr>
            <p:cNvSpPr txBox="1"/>
            <p:nvPr/>
          </p:nvSpPr>
          <p:spPr>
            <a:xfrm>
              <a:off x="1669094" y="3060814"/>
              <a:ext cx="3406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2800" b="1">
                  <a:solidFill>
                    <a:schemeClr val="accent4"/>
                  </a:solidFill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CG</a:t>
              </a:r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TCT</a:t>
              </a:r>
              <a:r>
                <a:rPr lang="en-US" sz="2800" b="1">
                  <a:solidFill>
                    <a:schemeClr val="accent4"/>
                  </a:solidFill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CG</a:t>
              </a:r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TAC</a:t>
              </a:r>
              <a:r>
                <a:rPr lang="en-US" sz="2800" b="1">
                  <a:solidFill>
                    <a:schemeClr val="accent4"/>
                  </a:solidFill>
                  <a:highlight>
                    <a:srgbClr val="FFFF00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CG</a:t>
              </a:r>
              <a:r>
                <a:rPr lang="en-US" sz="280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A74577-1FF9-30B2-3A05-681662466D41}"/>
                </a:ext>
              </a:extLst>
            </p:cNvPr>
            <p:cNvSpPr txBox="1"/>
            <p:nvPr/>
          </p:nvSpPr>
          <p:spPr>
            <a:xfrm>
              <a:off x="1896238" y="2537594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820A66-1AD0-1B7E-9F98-EF4ACA019585}"/>
                </a:ext>
              </a:extLst>
            </p:cNvPr>
            <p:cNvCxnSpPr>
              <a:cxnSpLocks/>
            </p:cNvCxnSpPr>
            <p:nvPr/>
          </p:nvCxnSpPr>
          <p:spPr>
            <a:xfrm>
              <a:off x="2095972" y="2969374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61A8E6-8CC4-4AFC-E375-EF699FD922CF}"/>
                </a:ext>
              </a:extLst>
            </p:cNvPr>
            <p:cNvSpPr txBox="1"/>
            <p:nvPr/>
          </p:nvSpPr>
          <p:spPr>
            <a:xfrm>
              <a:off x="4001649" y="2534358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757BA4-B249-6999-DF22-6A66468A5A87}"/>
                </a:ext>
              </a:extLst>
            </p:cNvPr>
            <p:cNvCxnSpPr>
              <a:cxnSpLocks/>
            </p:cNvCxnSpPr>
            <p:nvPr/>
          </p:nvCxnSpPr>
          <p:spPr>
            <a:xfrm>
              <a:off x="4201383" y="2966138"/>
              <a:ext cx="0" cy="18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5FAE64-30D8-4B39-3930-E0998684B6D0}"/>
              </a:ext>
            </a:extLst>
          </p:cNvPr>
          <p:cNvSpPr txBox="1"/>
          <p:nvPr/>
        </p:nvSpPr>
        <p:spPr>
          <a:xfrm>
            <a:off x="3038679" y="1875581"/>
            <a:ext cx="502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GGA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TCT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TAC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US" sz="28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800" b="1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384B5-9725-2B12-A4C5-0340F6FE8B6B}"/>
              </a:ext>
            </a:extLst>
          </p:cNvPr>
          <p:cNvSpPr txBox="1"/>
          <p:nvPr/>
        </p:nvSpPr>
        <p:spPr>
          <a:xfrm>
            <a:off x="2450074" y="19525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Ref: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B4893-BD0E-D3E2-4DAC-C5BEF136871E}"/>
              </a:ext>
            </a:extLst>
          </p:cNvPr>
          <p:cNvSpPr txBox="1"/>
          <p:nvPr/>
        </p:nvSpPr>
        <p:spPr>
          <a:xfrm>
            <a:off x="2447008" y="289225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4"/>
                </a:solidFill>
              </a:rPr>
              <a:t>Read1: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019B87-3F93-F107-88CE-FF63D03D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97" y="457251"/>
            <a:ext cx="1362075" cy="1504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2FBC45-60A2-4B1E-9D7C-E0A1C51BF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0" y="485826"/>
            <a:ext cx="1485900" cy="1476375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F1CC72B-608A-8EF9-6D3C-62A6DCD47FCE}"/>
              </a:ext>
            </a:extLst>
          </p:cNvPr>
          <p:cNvGraphicFramePr>
            <a:graphicFrameLocks noGrp="1"/>
          </p:cNvGraphicFramePr>
          <p:nvPr/>
        </p:nvGraphicFramePr>
        <p:xfrm>
          <a:off x="2838482" y="3828616"/>
          <a:ext cx="5274645" cy="274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929">
                  <a:extLst>
                    <a:ext uri="{9D8B030D-6E8A-4147-A177-3AD203B41FA5}">
                      <a16:colId xmlns:a16="http://schemas.microsoft.com/office/drawing/2014/main" val="1191911105"/>
                    </a:ext>
                  </a:extLst>
                </a:gridCol>
                <a:gridCol w="1054929">
                  <a:extLst>
                    <a:ext uri="{9D8B030D-6E8A-4147-A177-3AD203B41FA5}">
                      <a16:colId xmlns:a16="http://schemas.microsoft.com/office/drawing/2014/main" val="3520599787"/>
                    </a:ext>
                  </a:extLst>
                </a:gridCol>
                <a:gridCol w="1054929">
                  <a:extLst>
                    <a:ext uri="{9D8B030D-6E8A-4147-A177-3AD203B41FA5}">
                      <a16:colId xmlns:a16="http://schemas.microsoft.com/office/drawing/2014/main" val="3074648029"/>
                    </a:ext>
                  </a:extLst>
                </a:gridCol>
                <a:gridCol w="1054929">
                  <a:extLst>
                    <a:ext uri="{9D8B030D-6E8A-4147-A177-3AD203B41FA5}">
                      <a16:colId xmlns:a16="http://schemas.microsoft.com/office/drawing/2014/main" val="3871793338"/>
                    </a:ext>
                  </a:extLst>
                </a:gridCol>
                <a:gridCol w="1054929">
                  <a:extLst>
                    <a:ext uri="{9D8B030D-6E8A-4147-A177-3AD203B41FA5}">
                      <a16:colId xmlns:a16="http://schemas.microsoft.com/office/drawing/2014/main" val="3648504821"/>
                    </a:ext>
                  </a:extLst>
                </a:gridCol>
              </a:tblGrid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69585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ABBCBB0D-03A4-C4AF-35BC-BB20D1883C44}"/>
              </a:ext>
            </a:extLst>
          </p:cNvPr>
          <p:cNvGrpSpPr/>
          <p:nvPr/>
        </p:nvGrpSpPr>
        <p:grpSpPr>
          <a:xfrm>
            <a:off x="8657373" y="2421603"/>
            <a:ext cx="3017670" cy="3045546"/>
            <a:chOff x="1606671" y="4847000"/>
            <a:chExt cx="2520033" cy="25007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A029629-B580-8621-6FB0-66B75639F65C}"/>
                </a:ext>
              </a:extLst>
            </p:cNvPr>
            <p:cNvSpPr/>
            <p:nvPr/>
          </p:nvSpPr>
          <p:spPr>
            <a:xfrm>
              <a:off x="1606671" y="4847000"/>
              <a:ext cx="2520033" cy="2500767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70844A-9C81-56EC-5743-67DAF01106C8}"/>
                </a:ext>
              </a:extLst>
            </p:cNvPr>
            <p:cNvSpPr txBox="1"/>
            <p:nvPr/>
          </p:nvSpPr>
          <p:spPr>
            <a:xfrm>
              <a:off x="1606671" y="5053521"/>
              <a:ext cx="2520033" cy="21228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Epigenetic marker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Focus on </a:t>
              </a:r>
              <a:r>
                <a:rPr lang="en-US" b="1">
                  <a:highlight>
                    <a:srgbClr val="FFFF00"/>
                  </a:highlight>
                </a:rPr>
                <a:t>C</a:t>
              </a:r>
              <a:r>
                <a:rPr lang="en-US">
                  <a:highlight>
                    <a:srgbClr val="FFFF00"/>
                  </a:highlight>
                </a:rPr>
                <a:t>p</a:t>
              </a:r>
              <a:r>
                <a:rPr lang="en-US" b="1">
                  <a:highlight>
                    <a:srgbClr val="FFFF00"/>
                  </a:highlight>
                </a:rPr>
                <a:t>G</a:t>
              </a:r>
              <a:r>
                <a:rPr lang="en-US"/>
                <a:t> contexts, where most methylation occurs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b="1"/>
                <a:t>Biomarker:</a:t>
              </a:r>
              <a:r>
                <a:rPr lang="en-US"/>
                <a:t> Tumor DNA  is hypo/hypermethylated compared to healthy population in certain genomic regions</a:t>
              </a:r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9805F52-906E-1D70-04A0-1243E9C03385}"/>
              </a:ext>
            </a:extLst>
          </p:cNvPr>
          <p:cNvGraphicFramePr>
            <a:graphicFrameLocks noGrp="1"/>
          </p:cNvGraphicFramePr>
          <p:nvPr/>
        </p:nvGraphicFramePr>
        <p:xfrm>
          <a:off x="3167104" y="4455639"/>
          <a:ext cx="4617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700">
                  <a:extLst>
                    <a:ext uri="{9D8B030D-6E8A-4147-A177-3AD203B41FA5}">
                      <a16:colId xmlns:a16="http://schemas.microsoft.com/office/drawing/2014/main" val="1042299634"/>
                    </a:ext>
                  </a:extLst>
                </a:gridCol>
                <a:gridCol w="2308700">
                  <a:extLst>
                    <a:ext uri="{9D8B030D-6E8A-4147-A177-3AD203B41FA5}">
                      <a16:colId xmlns:a16="http://schemas.microsoft.com/office/drawing/2014/main" val="2279510752"/>
                    </a:ext>
                  </a:extLst>
                </a:gridCol>
              </a:tblGrid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Numerical Encoding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22922"/>
                  </a:ext>
                </a:extLst>
              </a:tr>
              <a:tr h="27750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No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06023"/>
                  </a:ext>
                </a:extLst>
              </a:tr>
              <a:tr h="277032">
                <a:tc>
                  <a:txBody>
                    <a:bodyPr/>
                    <a:lstStyle/>
                    <a:p>
                      <a:pPr algn="ctr"/>
                      <a:r>
                        <a:rPr lang="en-US" sz="1800" err="1"/>
                        <a:t>Unmeythlated</a:t>
                      </a:r>
                      <a:r>
                        <a:rPr lang="en-US" sz="1800"/>
                        <a:t> CpG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63275"/>
                  </a:ext>
                </a:extLst>
              </a:tr>
              <a:tr h="27703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Methylated CpG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684453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E22FBCE-9743-FB31-E411-D17A4B4C6E57}"/>
              </a:ext>
            </a:extLst>
          </p:cNvPr>
          <p:cNvSpPr txBox="1"/>
          <p:nvPr/>
        </p:nvSpPr>
        <p:spPr>
          <a:xfrm>
            <a:off x="334562" y="3643658"/>
            <a:ext cx="2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Read1 </a:t>
            </a:r>
          </a:p>
          <a:p>
            <a:pPr algn="ctr"/>
            <a:r>
              <a:rPr lang="en-US" b="1">
                <a:solidFill>
                  <a:schemeClr val="accent4"/>
                </a:solidFill>
              </a:rPr>
              <a:t>Numerical encoding: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D56A4-62DB-B02C-1D9E-6570EFE873D5}"/>
              </a:ext>
            </a:extLst>
          </p:cNvPr>
          <p:cNvGrpSpPr/>
          <p:nvPr/>
        </p:nvGrpSpPr>
        <p:grpSpPr>
          <a:xfrm>
            <a:off x="149434" y="4854072"/>
            <a:ext cx="2889245" cy="934563"/>
            <a:chOff x="1606671" y="4847000"/>
            <a:chExt cx="2520033" cy="250076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30CFD51-01FB-5046-500A-0F07793D1122}"/>
                </a:ext>
              </a:extLst>
            </p:cNvPr>
            <p:cNvSpPr/>
            <p:nvPr/>
          </p:nvSpPr>
          <p:spPr>
            <a:xfrm>
              <a:off x="1606671" y="4847000"/>
              <a:ext cx="2520033" cy="2500767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8CBB87-BC3B-5B1E-3204-23B6167CBB86}"/>
                </a:ext>
              </a:extLst>
            </p:cNvPr>
            <p:cNvSpPr txBox="1"/>
            <p:nvPr/>
          </p:nvSpPr>
          <p:spPr>
            <a:xfrm>
              <a:off x="1606671" y="5215438"/>
              <a:ext cx="2520033" cy="1729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Encodes both methylation and alignment 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81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6C9D-8976-DFD3-AC07-22A027D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465576"/>
            <a:ext cx="11015935" cy="575734"/>
          </a:xfrm>
        </p:spPr>
        <p:txBody>
          <a:bodyPr/>
          <a:lstStyle/>
          <a:p>
            <a:r>
              <a:rPr lang="en-US" sz="3200">
                <a:latin typeface="Helvetica" pitchFamily="2" charset="0"/>
                <a:cs typeface="Arial"/>
              </a:rPr>
              <a:t>Methylated read pileups as images</a:t>
            </a:r>
            <a:endParaRPr lang="en-US" sz="320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F62D-35A6-31CB-2856-5F8393AD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834BB68-8AF4-9211-8F72-3378BF582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99836"/>
              </p:ext>
            </p:extLst>
          </p:nvPr>
        </p:nvGraphicFramePr>
        <p:xfrm>
          <a:off x="678965" y="4879307"/>
          <a:ext cx="4334261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119">
                  <a:extLst>
                    <a:ext uri="{9D8B030D-6E8A-4147-A177-3AD203B41FA5}">
                      <a16:colId xmlns:a16="http://schemas.microsoft.com/office/drawing/2014/main" val="119191110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52059978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7464802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87179333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64850482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31454451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38814557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4110833236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17589758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996430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14396180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15313235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8065034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1091834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88907975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4616029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9030473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03907265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910938303"/>
                    </a:ext>
                  </a:extLst>
                </a:gridCol>
              </a:tblGrid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69585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220781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595713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4543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10632C9-65CF-D645-326D-AE28597C5C4E}"/>
              </a:ext>
            </a:extLst>
          </p:cNvPr>
          <p:cNvSpPr txBox="1"/>
          <p:nvPr/>
        </p:nvSpPr>
        <p:spPr>
          <a:xfrm>
            <a:off x="471030" y="4460676"/>
            <a:ext cx="4750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Numerical encoding of read pileup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4D408B-1E5B-F5E4-7693-00CD81A82205}"/>
              </a:ext>
            </a:extLst>
          </p:cNvPr>
          <p:cNvSpPr/>
          <p:nvPr/>
        </p:nvSpPr>
        <p:spPr>
          <a:xfrm>
            <a:off x="678965" y="1201332"/>
            <a:ext cx="4340429" cy="389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Bam file (contains aligned reads)</a:t>
            </a:r>
          </a:p>
        </p:txBody>
      </p:sp>
      <p:pic>
        <p:nvPicPr>
          <p:cNvPr id="19" name="Picture 18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165CA543-DC8C-CFF7-3895-A0A61C85D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" y="1581550"/>
            <a:ext cx="4340429" cy="131334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B8426A-CFD1-29B2-08ED-ACF7A0D1E14D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flipH="1">
            <a:off x="2846095" y="2894890"/>
            <a:ext cx="3085" cy="1565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F61CDE-E602-E37E-20B9-342980B0B2D5}"/>
              </a:ext>
            </a:extLst>
          </p:cNvPr>
          <p:cNvGrpSpPr/>
          <p:nvPr/>
        </p:nvGrpSpPr>
        <p:grpSpPr>
          <a:xfrm>
            <a:off x="339372" y="3188964"/>
            <a:ext cx="5013443" cy="934563"/>
            <a:chOff x="1606670" y="4847000"/>
            <a:chExt cx="2520034" cy="250076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53522A7-9276-0968-3C4D-6E31097BF248}"/>
                </a:ext>
              </a:extLst>
            </p:cNvPr>
            <p:cNvSpPr/>
            <p:nvPr/>
          </p:nvSpPr>
          <p:spPr>
            <a:xfrm>
              <a:off x="1606671" y="4847000"/>
              <a:ext cx="2520033" cy="2500767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5292CE-3578-F9BA-7E12-654A09E96E14}"/>
                </a:ext>
              </a:extLst>
            </p:cNvPr>
            <p:cNvSpPr txBox="1"/>
            <p:nvPr/>
          </p:nvSpPr>
          <p:spPr>
            <a:xfrm>
              <a:off x="1606670" y="4874666"/>
              <a:ext cx="2520033" cy="2470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Get all reads that overlap a given region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Fast IGV-like pileup algorithm that ensures no reads overlap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46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B4654-610F-4734-AE2D-3C912D077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7C7F-2A67-1022-8693-4AD4C018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465576"/>
            <a:ext cx="11015935" cy="575734"/>
          </a:xfrm>
        </p:spPr>
        <p:txBody>
          <a:bodyPr/>
          <a:lstStyle/>
          <a:p>
            <a:r>
              <a:rPr lang="en-US" sz="3200">
                <a:latin typeface="Helvetica" pitchFamily="2" charset="0"/>
                <a:cs typeface="Arial"/>
              </a:rPr>
              <a:t>Methylated read pileups as images</a:t>
            </a:r>
            <a:endParaRPr lang="en-US" sz="320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71941-1988-7EA7-DED7-6061B90C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A0107A7-3A43-1EC5-22D1-342AE398EB54}"/>
              </a:ext>
            </a:extLst>
          </p:cNvPr>
          <p:cNvGraphicFramePr>
            <a:graphicFrameLocks noGrp="1"/>
          </p:cNvGraphicFramePr>
          <p:nvPr/>
        </p:nvGraphicFramePr>
        <p:xfrm>
          <a:off x="678965" y="4879307"/>
          <a:ext cx="4334261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119">
                  <a:extLst>
                    <a:ext uri="{9D8B030D-6E8A-4147-A177-3AD203B41FA5}">
                      <a16:colId xmlns:a16="http://schemas.microsoft.com/office/drawing/2014/main" val="119191110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52059978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7464802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87179333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64850482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31454451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38814557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4110833236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17589758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996430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14396180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15313235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8065034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1091834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88907975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4616029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9030473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03907265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910938303"/>
                    </a:ext>
                  </a:extLst>
                </a:gridCol>
              </a:tblGrid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69585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220781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595713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4543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CCEF1FF-7439-B498-9484-FD4445AFCEBD}"/>
              </a:ext>
            </a:extLst>
          </p:cNvPr>
          <p:cNvSpPr txBox="1"/>
          <p:nvPr/>
        </p:nvSpPr>
        <p:spPr>
          <a:xfrm>
            <a:off x="471030" y="4460676"/>
            <a:ext cx="4750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Numerical encoding of read pileup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98504A-8E7E-4D83-818F-72EC79629013}"/>
              </a:ext>
            </a:extLst>
          </p:cNvPr>
          <p:cNvSpPr/>
          <p:nvPr/>
        </p:nvSpPr>
        <p:spPr>
          <a:xfrm>
            <a:off x="678965" y="1201332"/>
            <a:ext cx="4340429" cy="389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Bam file (contains aligned reads)</a:t>
            </a:r>
          </a:p>
        </p:txBody>
      </p:sp>
      <p:pic>
        <p:nvPicPr>
          <p:cNvPr id="19" name="Picture 18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0A5E750D-8A6A-E16B-B328-24CC5109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" y="1581550"/>
            <a:ext cx="4340429" cy="131334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75646B-F52E-131B-8B04-E38BE78D0874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flipH="1">
            <a:off x="2846095" y="2894890"/>
            <a:ext cx="3085" cy="1565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C5B400-D4C3-B4CA-7318-6BA2C2AF960E}"/>
              </a:ext>
            </a:extLst>
          </p:cNvPr>
          <p:cNvGrpSpPr/>
          <p:nvPr/>
        </p:nvGrpSpPr>
        <p:grpSpPr>
          <a:xfrm>
            <a:off x="339372" y="3188964"/>
            <a:ext cx="5013443" cy="934563"/>
            <a:chOff x="1606670" y="4847000"/>
            <a:chExt cx="2520034" cy="250076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8F07BA9-322B-AB14-C6F7-7E4B4D63F7F0}"/>
                </a:ext>
              </a:extLst>
            </p:cNvPr>
            <p:cNvSpPr/>
            <p:nvPr/>
          </p:nvSpPr>
          <p:spPr>
            <a:xfrm>
              <a:off x="1606671" y="4847000"/>
              <a:ext cx="2520033" cy="2500767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F6AF12-FDFF-D36A-4504-F8F2E8E0E815}"/>
                </a:ext>
              </a:extLst>
            </p:cNvPr>
            <p:cNvSpPr txBox="1"/>
            <p:nvPr/>
          </p:nvSpPr>
          <p:spPr>
            <a:xfrm>
              <a:off x="1606670" y="4874666"/>
              <a:ext cx="2520033" cy="2470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Get all reads that overlap a given region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Fast IGV-like pileup algorithm that ensures no reads overlap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B602D6-B58D-846A-8BA6-AD8451B09010}"/>
              </a:ext>
            </a:extLst>
          </p:cNvPr>
          <p:cNvGrpSpPr/>
          <p:nvPr/>
        </p:nvGrpSpPr>
        <p:grpSpPr>
          <a:xfrm>
            <a:off x="5684001" y="3004622"/>
            <a:ext cx="2596593" cy="1313340"/>
            <a:chOff x="5653521" y="2980312"/>
            <a:chExt cx="2596593" cy="131334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12D2178-5E6B-C3D4-8B48-163E195C4CFD}"/>
                </a:ext>
              </a:extLst>
            </p:cNvPr>
            <p:cNvSpPr/>
            <p:nvPr/>
          </p:nvSpPr>
          <p:spPr>
            <a:xfrm>
              <a:off x="5653521" y="2980312"/>
              <a:ext cx="2596593" cy="13133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75CB13-80C2-AE63-BFB3-48697CD44BB4}"/>
                </a:ext>
              </a:extLst>
            </p:cNvPr>
            <p:cNvSpPr txBox="1"/>
            <p:nvPr/>
          </p:nvSpPr>
          <p:spPr>
            <a:xfrm>
              <a:off x="5672260" y="3375067"/>
              <a:ext cx="25217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ea typeface="Calibri"/>
                  <a:cs typeface="Calibri"/>
                </a:rPr>
                <a:t>50 CpG x 5000 reads is ~0.15s per pileup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ea typeface="Calibri"/>
                  <a:cs typeface="Calibri"/>
                </a:rPr>
                <a:t>Fast + parallelizable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B9779A-07A9-63A6-2F44-CE9284FD0953}"/>
                </a:ext>
              </a:extLst>
            </p:cNvPr>
            <p:cNvSpPr txBox="1"/>
            <p:nvPr/>
          </p:nvSpPr>
          <p:spPr>
            <a:xfrm>
              <a:off x="6367843" y="302127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Efficiency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795700-DED6-2D7A-3B54-FCA9290AC785}"/>
              </a:ext>
            </a:extLst>
          </p:cNvPr>
          <p:cNvCxnSpPr>
            <a:cxnSpLocks/>
            <a:stCxn id="30" idx="1"/>
            <a:endCxn id="28" idx="3"/>
          </p:cNvCxnSpPr>
          <p:nvPr/>
        </p:nvCxnSpPr>
        <p:spPr>
          <a:xfrm flipH="1" flipV="1">
            <a:off x="5352813" y="3660968"/>
            <a:ext cx="331188" cy="3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9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DE51A-9949-12D5-6354-4A6757AC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D07E-7954-7673-8D0C-CD27A512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465576"/>
            <a:ext cx="11015935" cy="575734"/>
          </a:xfrm>
        </p:spPr>
        <p:txBody>
          <a:bodyPr/>
          <a:lstStyle/>
          <a:p>
            <a:r>
              <a:rPr lang="en-US" sz="3200">
                <a:latin typeface="Helvetica" pitchFamily="2" charset="0"/>
                <a:cs typeface="Arial"/>
              </a:rPr>
              <a:t>Methylated read pileups as images</a:t>
            </a:r>
            <a:endParaRPr lang="en-US" sz="320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89804-9CB1-A907-DBC9-3C25E3DC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B907A-EDA4-B3A3-939B-65670EF18BE2}"/>
              </a:ext>
            </a:extLst>
          </p:cNvPr>
          <p:cNvSpPr txBox="1"/>
          <p:nvPr/>
        </p:nvSpPr>
        <p:spPr>
          <a:xfrm>
            <a:off x="6587680" y="4433602"/>
            <a:ext cx="43342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Image representation of read pileup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A0DDC-1363-B164-31FE-7CDEC381B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76" t="52416" r="91517" b="45059"/>
          <a:stretch/>
        </p:blipFill>
        <p:spPr>
          <a:xfrm>
            <a:off x="6587680" y="4870282"/>
            <a:ext cx="4334261" cy="11153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02543E-C1F6-B695-BDA4-8CF70E27F4A8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>
            <a:off x="5013226" y="5427947"/>
            <a:ext cx="157445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BCCB91-49CB-F1CC-D376-B3460F4279CE}"/>
              </a:ext>
            </a:extLst>
          </p:cNvPr>
          <p:cNvGraphicFramePr>
            <a:graphicFrameLocks noGrp="1"/>
          </p:cNvGraphicFramePr>
          <p:nvPr/>
        </p:nvGraphicFramePr>
        <p:xfrm>
          <a:off x="678965" y="4879307"/>
          <a:ext cx="4334261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119">
                  <a:extLst>
                    <a:ext uri="{9D8B030D-6E8A-4147-A177-3AD203B41FA5}">
                      <a16:colId xmlns:a16="http://schemas.microsoft.com/office/drawing/2014/main" val="119191110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52059978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7464802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87179333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64850482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31454451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38814557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4110833236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17589758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996430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14396180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15313235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8065034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1091834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88907975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4616029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9030473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03907265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910938303"/>
                    </a:ext>
                  </a:extLst>
                </a:gridCol>
              </a:tblGrid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69585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220781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595713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4543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3AD4EC8-34CE-B169-444E-A0D6D457B1E0}"/>
              </a:ext>
            </a:extLst>
          </p:cNvPr>
          <p:cNvSpPr txBox="1"/>
          <p:nvPr/>
        </p:nvSpPr>
        <p:spPr>
          <a:xfrm>
            <a:off x="471030" y="4460676"/>
            <a:ext cx="4750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Numerical encoding of read pileup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A8E47EA-00CE-13C8-1F47-65D7F655E765}"/>
              </a:ext>
            </a:extLst>
          </p:cNvPr>
          <p:cNvGraphicFramePr>
            <a:graphicFrameLocks noGrp="1"/>
          </p:cNvGraphicFramePr>
          <p:nvPr/>
        </p:nvGraphicFramePr>
        <p:xfrm>
          <a:off x="7310231" y="1394602"/>
          <a:ext cx="3883236" cy="128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867">
                  <a:extLst>
                    <a:ext uri="{9D8B030D-6E8A-4147-A177-3AD203B41FA5}">
                      <a16:colId xmlns:a16="http://schemas.microsoft.com/office/drawing/2014/main" val="1042299634"/>
                    </a:ext>
                  </a:extLst>
                </a:gridCol>
                <a:gridCol w="1198463">
                  <a:extLst>
                    <a:ext uri="{9D8B030D-6E8A-4147-A177-3AD203B41FA5}">
                      <a16:colId xmlns:a16="http://schemas.microsoft.com/office/drawing/2014/main" val="2279510752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125811985"/>
                    </a:ext>
                  </a:extLst>
                </a:gridCol>
              </a:tblGrid>
              <a:tr h="38708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Numerical Encoding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22922"/>
                  </a:ext>
                </a:extLst>
              </a:tr>
              <a:tr h="27750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No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/>
                        <a:t>Dark 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06023"/>
                  </a:ext>
                </a:extLst>
              </a:tr>
              <a:tr h="277032"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Unmeythlated</a:t>
                      </a:r>
                      <a:r>
                        <a:rPr lang="en-US" sz="1200"/>
                        <a:t> CpG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63275"/>
                  </a:ext>
                </a:extLst>
              </a:tr>
              <a:tr h="27703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Methylated CpG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684453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E34F7D1-94ED-2BFF-38DD-0CAA7050A958}"/>
              </a:ext>
            </a:extLst>
          </p:cNvPr>
          <p:cNvSpPr/>
          <p:nvPr/>
        </p:nvSpPr>
        <p:spPr>
          <a:xfrm>
            <a:off x="678965" y="1201332"/>
            <a:ext cx="4340429" cy="389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Bam file (contains aligned reads)</a:t>
            </a:r>
          </a:p>
        </p:txBody>
      </p:sp>
      <p:pic>
        <p:nvPicPr>
          <p:cNvPr id="19" name="Picture 18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B7026696-20EB-26C5-B002-A1B97986F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" y="1581550"/>
            <a:ext cx="4340429" cy="131334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F07179-7A62-D719-6F6C-DBE06055AB91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flipH="1">
            <a:off x="2846095" y="2894890"/>
            <a:ext cx="3085" cy="1565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0C2BCC-F033-1F20-288F-95073FF4A459}"/>
              </a:ext>
            </a:extLst>
          </p:cNvPr>
          <p:cNvGrpSpPr/>
          <p:nvPr/>
        </p:nvGrpSpPr>
        <p:grpSpPr>
          <a:xfrm>
            <a:off x="339372" y="3188964"/>
            <a:ext cx="5013443" cy="934563"/>
            <a:chOff x="1606670" y="4847000"/>
            <a:chExt cx="2520034" cy="250076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6795695-0D5F-3C3B-7CBE-79BC8363AA4C}"/>
                </a:ext>
              </a:extLst>
            </p:cNvPr>
            <p:cNvSpPr/>
            <p:nvPr/>
          </p:nvSpPr>
          <p:spPr>
            <a:xfrm>
              <a:off x="1606671" y="4847000"/>
              <a:ext cx="2520033" cy="2500767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7F29B5-1B14-42B8-B3FA-66CA7A6F4120}"/>
                </a:ext>
              </a:extLst>
            </p:cNvPr>
            <p:cNvSpPr txBox="1"/>
            <p:nvPr/>
          </p:nvSpPr>
          <p:spPr>
            <a:xfrm>
              <a:off x="1606670" y="4874666"/>
              <a:ext cx="2520033" cy="2470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Get all reads that overlap a given region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/>
                <a:t>Fast IGV-like pileup algorithm that ensures no reads overlap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65852C-DAAA-1CD4-30AD-BF2D79C5F4A3}"/>
              </a:ext>
            </a:extLst>
          </p:cNvPr>
          <p:cNvGrpSpPr/>
          <p:nvPr/>
        </p:nvGrpSpPr>
        <p:grpSpPr>
          <a:xfrm>
            <a:off x="5684001" y="3004622"/>
            <a:ext cx="2596593" cy="1313340"/>
            <a:chOff x="5653521" y="2980312"/>
            <a:chExt cx="2596593" cy="131334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3790208-F368-0952-6547-0EABFDB13DFA}"/>
                </a:ext>
              </a:extLst>
            </p:cNvPr>
            <p:cNvSpPr/>
            <p:nvPr/>
          </p:nvSpPr>
          <p:spPr>
            <a:xfrm>
              <a:off x="5653521" y="2980312"/>
              <a:ext cx="2596593" cy="13133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B6FE00-6BCF-947B-0CFD-E1CF2CA36B73}"/>
                </a:ext>
              </a:extLst>
            </p:cNvPr>
            <p:cNvSpPr txBox="1"/>
            <p:nvPr/>
          </p:nvSpPr>
          <p:spPr>
            <a:xfrm>
              <a:off x="5672260" y="3375067"/>
              <a:ext cx="25217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ea typeface="Calibri"/>
                  <a:cs typeface="Calibri"/>
                </a:rPr>
                <a:t>50 CpG x 5000 reads is ~0.15s per pileup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ea typeface="Calibri"/>
                  <a:cs typeface="Calibri"/>
                </a:rPr>
                <a:t>Fast + parallelizable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761158-D2B0-5F7B-DFD5-88C39776B719}"/>
                </a:ext>
              </a:extLst>
            </p:cNvPr>
            <p:cNvSpPr txBox="1"/>
            <p:nvPr/>
          </p:nvSpPr>
          <p:spPr>
            <a:xfrm>
              <a:off x="6367843" y="302127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Efficiency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4F0B05-BA1E-6B7B-9C9C-4C76FDA6BD83}"/>
              </a:ext>
            </a:extLst>
          </p:cNvPr>
          <p:cNvCxnSpPr>
            <a:cxnSpLocks/>
            <a:stCxn id="30" idx="1"/>
            <a:endCxn id="28" idx="3"/>
          </p:cNvCxnSpPr>
          <p:nvPr/>
        </p:nvCxnSpPr>
        <p:spPr>
          <a:xfrm flipH="1" flipV="1">
            <a:off x="5352813" y="3660968"/>
            <a:ext cx="331188" cy="3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0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062E5-B692-AF6F-636D-7259BFCFD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95325F-CD18-A135-19BF-210D137AF6DC}"/>
              </a:ext>
            </a:extLst>
          </p:cNvPr>
          <p:cNvSpPr/>
          <p:nvPr/>
        </p:nvSpPr>
        <p:spPr>
          <a:xfrm>
            <a:off x="7343222" y="2566786"/>
            <a:ext cx="1129771" cy="221855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A8E79-91A0-9947-25C7-3089797E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2" charset="0"/>
              </a:rPr>
              <a:t>Handling variable size of genomic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712D1-0B33-2FA3-B4BC-728B6AC2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54C13-876D-4381-574D-720B520335FD}"/>
              </a:ext>
            </a:extLst>
          </p:cNvPr>
          <p:cNvSpPr txBox="1"/>
          <p:nvPr/>
        </p:nvSpPr>
        <p:spPr>
          <a:xfrm>
            <a:off x="1449178" y="1333017"/>
            <a:ext cx="35151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ea typeface="Calibri"/>
                <a:cs typeface="Calibri"/>
              </a:rPr>
              <a:t>Encoded data has variable length</a:t>
            </a:r>
          </a:p>
          <a:p>
            <a:pPr algn="ctr"/>
            <a:r>
              <a:rPr lang="en-US" sz="1600">
                <a:ea typeface="Calibri"/>
                <a:cs typeface="Calibri"/>
              </a:rPr>
              <a:t>based on # of reads in the bam</a:t>
            </a:r>
          </a:p>
          <a:p>
            <a:pPr algn="ctr"/>
            <a:r>
              <a:rPr lang="en-US" sz="1600">
                <a:ea typeface="Calibri"/>
                <a:cs typeface="Calibri"/>
              </a:rPr>
              <a:t>Based on # of </a:t>
            </a:r>
            <a:r>
              <a:rPr lang="en-US" sz="1600" err="1">
                <a:ea typeface="Calibri"/>
                <a:cs typeface="Calibri"/>
              </a:rPr>
              <a:t>CpGs</a:t>
            </a:r>
            <a:r>
              <a:rPr lang="en-US" sz="1600">
                <a:ea typeface="Calibri"/>
                <a:cs typeface="Calibri"/>
              </a:rPr>
              <a:t> in the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BCDAE-1917-06C3-EFE8-338F3C5701F0}"/>
              </a:ext>
            </a:extLst>
          </p:cNvPr>
          <p:cNvSpPr txBox="1"/>
          <p:nvPr/>
        </p:nvSpPr>
        <p:spPr>
          <a:xfrm>
            <a:off x="6017943" y="1370013"/>
            <a:ext cx="54066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Rows are resized with padding or subsampling</a:t>
            </a:r>
          </a:p>
          <a:p>
            <a:pPr algn="ctr"/>
            <a:r>
              <a:rPr lang="en-US" sz="1600">
                <a:ea typeface="Calibri"/>
                <a:cs typeface="Calibri"/>
              </a:rPr>
              <a:t>Columns are resized with standard image transformation techniques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A9739D-891B-011C-571A-FE8A18251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3907" r="83378"/>
          <a:stretch/>
        </p:blipFill>
        <p:spPr>
          <a:xfrm>
            <a:off x="1295700" y="2624009"/>
            <a:ext cx="1615057" cy="2790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901AC6-39A0-F1C2-84CB-FDEF73265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76" t="35808" r="79001" b="34650"/>
          <a:stretch/>
        </p:blipFill>
        <p:spPr>
          <a:xfrm>
            <a:off x="3208942" y="2663623"/>
            <a:ext cx="1848368" cy="1469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2767ED-5FDA-0A16-BC09-22BBCD25BB59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l="609" t="43908" r="83378" b="18142"/>
          <a:stretch/>
        </p:blipFill>
        <p:spPr>
          <a:xfrm>
            <a:off x="7383214" y="2573496"/>
            <a:ext cx="1049787" cy="2211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263219-4EDB-9A1D-CAF0-17D75CD2BE7A}"/>
              </a:ext>
            </a:extLst>
          </p:cNvPr>
          <p:cNvSpPr txBox="1"/>
          <p:nvPr/>
        </p:nvSpPr>
        <p:spPr>
          <a:xfrm>
            <a:off x="1173140" y="2254677"/>
            <a:ext cx="184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ea typeface="Calibri"/>
                <a:cs typeface="Calibri"/>
              </a:rPr>
              <a:t>Pileup 1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79EA8-2C49-0D53-4F26-A56538239551}"/>
              </a:ext>
            </a:extLst>
          </p:cNvPr>
          <p:cNvSpPr txBox="1"/>
          <p:nvPr/>
        </p:nvSpPr>
        <p:spPr>
          <a:xfrm>
            <a:off x="3172479" y="2290267"/>
            <a:ext cx="184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ea typeface="Calibri"/>
                <a:cs typeface="Calibri"/>
              </a:rPr>
              <a:t>Pileup 2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07DDF-C60F-211C-2F05-26C87D042D4B}"/>
              </a:ext>
            </a:extLst>
          </p:cNvPr>
          <p:cNvSpPr txBox="1"/>
          <p:nvPr/>
        </p:nvSpPr>
        <p:spPr>
          <a:xfrm>
            <a:off x="7003920" y="2231668"/>
            <a:ext cx="184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ea typeface="Calibri"/>
                <a:cs typeface="Calibri"/>
              </a:rPr>
              <a:t>Pileup 1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85348-46FA-65A8-F950-7E08EF243513}"/>
              </a:ext>
            </a:extLst>
          </p:cNvPr>
          <p:cNvSpPr txBox="1"/>
          <p:nvPr/>
        </p:nvSpPr>
        <p:spPr>
          <a:xfrm>
            <a:off x="8472993" y="2211192"/>
            <a:ext cx="184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ea typeface="Calibri"/>
                <a:cs typeface="Calibri"/>
              </a:rPr>
              <a:t>Pileup 2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B4BD63-5C5E-5505-C610-12AFAC8B31AF}"/>
              </a:ext>
            </a:extLst>
          </p:cNvPr>
          <p:cNvSpPr/>
          <p:nvPr/>
        </p:nvSpPr>
        <p:spPr>
          <a:xfrm>
            <a:off x="1173140" y="2221476"/>
            <a:ext cx="4049765" cy="3310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336509-882B-7441-47D4-990A5D7C360C}"/>
              </a:ext>
            </a:extLst>
          </p:cNvPr>
          <p:cNvSpPr/>
          <p:nvPr/>
        </p:nvSpPr>
        <p:spPr>
          <a:xfrm>
            <a:off x="6426339" y="2221476"/>
            <a:ext cx="4468034" cy="3310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BA7A79-4B5B-6854-4717-6777DCEB874B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5222905" y="3876788"/>
            <a:ext cx="120343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77E52-9E39-FCD0-29CA-7BBC9BFA1A2F}"/>
              </a:ext>
            </a:extLst>
          </p:cNvPr>
          <p:cNvSpPr/>
          <p:nvPr/>
        </p:nvSpPr>
        <p:spPr>
          <a:xfrm>
            <a:off x="8832292" y="2566785"/>
            <a:ext cx="1129771" cy="221855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7BFFD3-EA03-F244-C276-E6ACD0A96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976" t="35808" r="79001" b="34650"/>
          <a:stretch/>
        </p:blipFill>
        <p:spPr>
          <a:xfrm>
            <a:off x="8862286" y="2580524"/>
            <a:ext cx="1089779" cy="14695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BBA8CE9-1957-8707-016C-271919816752}"/>
              </a:ext>
            </a:extLst>
          </p:cNvPr>
          <p:cNvSpPr txBox="1"/>
          <p:nvPr/>
        </p:nvSpPr>
        <p:spPr>
          <a:xfrm>
            <a:off x="7294465" y="4775555"/>
            <a:ext cx="1178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Subsample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(since too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many reads)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150F6-1E13-7616-FCE1-A6ED4613F529}"/>
              </a:ext>
            </a:extLst>
          </p:cNvPr>
          <p:cNvSpPr txBox="1"/>
          <p:nvPr/>
        </p:nvSpPr>
        <p:spPr>
          <a:xfrm>
            <a:off x="8721263" y="4749323"/>
            <a:ext cx="13372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Pad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(since not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enough reads)</a:t>
            </a:r>
          </a:p>
        </p:txBody>
      </p:sp>
    </p:spTree>
    <p:extLst>
      <p:ext uri="{BB962C8B-B14F-4D97-AF65-F5344CB8AC3E}">
        <p14:creationId xmlns:p14="http://schemas.microsoft.com/office/powerpoint/2010/main" val="24679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7F6EA-38A0-7341-A937-839EB03B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5DF2DC-7857-3E46-A4A1-217372DF66CA}"/>
              </a:ext>
            </a:extLst>
          </p:cNvPr>
          <p:cNvSpPr/>
          <p:nvPr/>
        </p:nvSpPr>
        <p:spPr>
          <a:xfrm>
            <a:off x="471030" y="1189840"/>
            <a:ext cx="4340429" cy="389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Bam file for PID_042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EBB955-F69A-9644-8C13-76DCD1EF7C73}"/>
              </a:ext>
            </a:extLst>
          </p:cNvPr>
          <p:cNvSpPr txBox="1"/>
          <p:nvPr/>
        </p:nvSpPr>
        <p:spPr>
          <a:xfrm>
            <a:off x="9380390" y="1972282"/>
            <a:ext cx="131726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Image input</a:t>
            </a:r>
          </a:p>
        </p:txBody>
      </p:sp>
      <p:pic>
        <p:nvPicPr>
          <p:cNvPr id="32" name="Picture 31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0B8C9DB7-4C41-344E-8729-8BD0D7F2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0" y="1566793"/>
            <a:ext cx="4340429" cy="131334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A557AF-3B88-934B-862E-340D0A1F0094}"/>
              </a:ext>
            </a:extLst>
          </p:cNvPr>
          <p:cNvCxnSpPr>
            <a:cxnSpLocks/>
            <a:stCxn id="32" idx="3"/>
            <a:endCxn id="77" idx="1"/>
          </p:cNvCxnSpPr>
          <p:nvPr/>
        </p:nvCxnSpPr>
        <p:spPr>
          <a:xfrm flipV="1">
            <a:off x="4811459" y="2220578"/>
            <a:ext cx="616711" cy="28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06D93C-245A-5DD8-EAEC-F6213BCAB7BE}"/>
              </a:ext>
            </a:extLst>
          </p:cNvPr>
          <p:cNvGrpSpPr/>
          <p:nvPr/>
        </p:nvGrpSpPr>
        <p:grpSpPr>
          <a:xfrm>
            <a:off x="6492908" y="3236294"/>
            <a:ext cx="1839687" cy="1132207"/>
            <a:chOff x="5072742" y="3482236"/>
            <a:chExt cx="1839687" cy="113220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CBC98C9-6B23-361D-A20E-BFAE525487E4}"/>
                </a:ext>
              </a:extLst>
            </p:cNvPr>
            <p:cNvSpPr/>
            <p:nvPr/>
          </p:nvSpPr>
          <p:spPr>
            <a:xfrm>
              <a:off x="5072742" y="3482236"/>
              <a:ext cx="1839687" cy="113220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58" name="Picture 2" descr="Neural Network Stock Illustrations – 95,500 Neural Network Stock  Illustrations, Vectors &amp; Clipart - Dreamstime">
              <a:extLst>
                <a:ext uri="{FF2B5EF4-FFF2-40B4-BE49-F238E27FC236}">
                  <a16:creationId xmlns:a16="http://schemas.microsoft.com/office/drawing/2014/main" id="{F1E24F4A-705B-E457-0E03-B1A9231C9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0" t="10181" r="20543" b="9522"/>
            <a:stretch/>
          </p:blipFill>
          <p:spPr bwMode="auto">
            <a:xfrm rot="5400000">
              <a:off x="5518940" y="3617558"/>
              <a:ext cx="947290" cy="90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8312202-48BC-3BC0-C08A-159B87EAFEE1}"/>
              </a:ext>
            </a:extLst>
          </p:cNvPr>
          <p:cNvSpPr txBox="1"/>
          <p:nvPr/>
        </p:nvSpPr>
        <p:spPr>
          <a:xfrm>
            <a:off x="8332594" y="3488035"/>
            <a:ext cx="1317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cs typeface="Calibri"/>
              </a:rPr>
              <a:t>ResNet18 backbone</a:t>
            </a:r>
            <a:endParaRPr lang="en-US" b="1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4A9107A-D26E-4E74-5122-5598BE7F8421}"/>
              </a:ext>
            </a:extLst>
          </p:cNvPr>
          <p:cNvCxnSpPr>
            <a:cxnSpLocks/>
            <a:stCxn id="78" idx="2"/>
            <a:endCxn id="57" idx="0"/>
          </p:cNvCxnSpPr>
          <p:nvPr/>
        </p:nvCxnSpPr>
        <p:spPr>
          <a:xfrm>
            <a:off x="7404280" y="2752591"/>
            <a:ext cx="8472" cy="4837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itle 1">
            <a:extLst>
              <a:ext uri="{FF2B5EF4-FFF2-40B4-BE49-F238E27FC236}">
                <a16:creationId xmlns:a16="http://schemas.microsoft.com/office/drawing/2014/main" id="{B8987A9E-43C0-EDC3-2892-749B8111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</p:spPr>
        <p:txBody>
          <a:bodyPr/>
          <a:lstStyle/>
          <a:p>
            <a:r>
              <a:rPr lang="en-US">
                <a:latin typeface="Helvetica" pitchFamily="2" charset="0"/>
                <a:cs typeface="Calibri Light"/>
              </a:rPr>
              <a:t>Convolutional neural network extracts key features from pileups</a:t>
            </a:r>
            <a:endParaRPr lang="en-US">
              <a:latin typeface="Helvetica" pitchFamily="2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66DC6A5-3968-A5A4-AD70-45C3590C5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62714" r="66993" b="22866"/>
          <a:stretch/>
        </p:blipFill>
        <p:spPr>
          <a:xfrm>
            <a:off x="5428170" y="1778648"/>
            <a:ext cx="3952221" cy="88386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EAFFB0F3-8881-0891-4BD6-072C71F86A6D}"/>
              </a:ext>
            </a:extLst>
          </p:cNvPr>
          <p:cNvSpPr/>
          <p:nvPr/>
        </p:nvSpPr>
        <p:spPr>
          <a:xfrm>
            <a:off x="5428169" y="1687498"/>
            <a:ext cx="3952221" cy="10650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2026E02-B1A5-098B-F66F-E82D364B48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6751" t="61644" r="242" b="21908"/>
          <a:stretch/>
        </p:blipFill>
        <p:spPr>
          <a:xfrm>
            <a:off x="7026715" y="4725913"/>
            <a:ext cx="3847195" cy="9815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86D7E09-B2A5-9BB5-E7B6-01C41406291B}"/>
              </a:ext>
            </a:extLst>
          </p:cNvPr>
          <p:cNvSpPr txBox="1"/>
          <p:nvPr/>
        </p:nvSpPr>
        <p:spPr>
          <a:xfrm>
            <a:off x="7026715" y="5760386"/>
            <a:ext cx="38471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Identify the tumor-derived reads</a:t>
            </a:r>
          </a:p>
          <a:p>
            <a:pPr algn="ctr"/>
            <a:r>
              <a:rPr lang="en-US" b="1">
                <a:ea typeface="Calibri"/>
                <a:cs typeface="Calibri"/>
              </a:rPr>
              <a:t>with saliency maps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2ACFB4E-63D9-32BB-2C52-5037BC9C0BC9}"/>
              </a:ext>
            </a:extLst>
          </p:cNvPr>
          <p:cNvCxnSpPr>
            <a:cxnSpLocks/>
          </p:cNvCxnSpPr>
          <p:nvPr/>
        </p:nvCxnSpPr>
        <p:spPr>
          <a:xfrm flipH="1">
            <a:off x="4038062" y="4546562"/>
            <a:ext cx="48682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5B3F92B-6F0C-2BC3-6D72-8A0045A3791E}"/>
              </a:ext>
            </a:extLst>
          </p:cNvPr>
          <p:cNvSpPr txBox="1"/>
          <p:nvPr/>
        </p:nvSpPr>
        <p:spPr>
          <a:xfrm>
            <a:off x="1786085" y="5676113"/>
            <a:ext cx="38471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/>
              <a:t>Use features for downstream tasks (e.g., cancer detection)</a:t>
            </a:r>
            <a:endParaRPr lang="en-US" b="1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41B6892-7AA3-CF5D-433E-82D450B58F05}"/>
              </a:ext>
            </a:extLst>
          </p:cNvPr>
          <p:cNvSpPr txBox="1"/>
          <p:nvPr/>
        </p:nvSpPr>
        <p:spPr>
          <a:xfrm>
            <a:off x="4499796" y="4183835"/>
            <a:ext cx="175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Get features: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7ADAB-6D4B-5ED3-0A2A-102A5B2472E8}"/>
              </a:ext>
            </a:extLst>
          </p:cNvPr>
          <p:cNvSpPr txBox="1"/>
          <p:nvPr/>
        </p:nvSpPr>
        <p:spPr>
          <a:xfrm>
            <a:off x="5427685" y="1298209"/>
            <a:ext cx="39522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Genomic region: </a:t>
            </a:r>
            <a:r>
              <a:rPr lang="en-US">
                <a:ea typeface="Calibri"/>
                <a:cs typeface="Calibri"/>
              </a:rPr>
              <a:t>CGI_12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8B76CF-0C33-DC46-6828-B8777FF44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40041"/>
              </p:ext>
            </p:extLst>
          </p:nvPr>
        </p:nvGraphicFramePr>
        <p:xfrm>
          <a:off x="457200" y="4706804"/>
          <a:ext cx="6504967" cy="92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746">
                  <a:extLst>
                    <a:ext uri="{9D8B030D-6E8A-4147-A177-3AD203B41FA5}">
                      <a16:colId xmlns:a16="http://schemas.microsoft.com/office/drawing/2014/main" val="770696803"/>
                    </a:ext>
                  </a:extLst>
                </a:gridCol>
                <a:gridCol w="976816">
                  <a:extLst>
                    <a:ext uri="{9D8B030D-6E8A-4147-A177-3AD203B41FA5}">
                      <a16:colId xmlns:a16="http://schemas.microsoft.com/office/drawing/2014/main" val="1311296286"/>
                    </a:ext>
                  </a:extLst>
                </a:gridCol>
                <a:gridCol w="929281">
                  <a:extLst>
                    <a:ext uri="{9D8B030D-6E8A-4147-A177-3AD203B41FA5}">
                      <a16:colId xmlns:a16="http://schemas.microsoft.com/office/drawing/2014/main" val="1261734238"/>
                    </a:ext>
                  </a:extLst>
                </a:gridCol>
                <a:gridCol w="929281">
                  <a:extLst>
                    <a:ext uri="{9D8B030D-6E8A-4147-A177-3AD203B41FA5}">
                      <a16:colId xmlns:a16="http://schemas.microsoft.com/office/drawing/2014/main" val="3624472811"/>
                    </a:ext>
                  </a:extLst>
                </a:gridCol>
                <a:gridCol w="929281">
                  <a:extLst>
                    <a:ext uri="{9D8B030D-6E8A-4147-A177-3AD203B41FA5}">
                      <a16:colId xmlns:a16="http://schemas.microsoft.com/office/drawing/2014/main" val="3196369070"/>
                    </a:ext>
                  </a:extLst>
                </a:gridCol>
                <a:gridCol w="929281">
                  <a:extLst>
                    <a:ext uri="{9D8B030D-6E8A-4147-A177-3AD203B41FA5}">
                      <a16:colId xmlns:a16="http://schemas.microsoft.com/office/drawing/2014/main" val="2133048741"/>
                    </a:ext>
                  </a:extLst>
                </a:gridCol>
                <a:gridCol w="929281">
                  <a:extLst>
                    <a:ext uri="{9D8B030D-6E8A-4147-A177-3AD203B41FA5}">
                      <a16:colId xmlns:a16="http://schemas.microsoft.com/office/drawing/2014/main" val="292375505"/>
                    </a:ext>
                  </a:extLst>
                </a:gridCol>
              </a:tblGrid>
              <a:tr h="23709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F1-CGI_12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F2-CGI_12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F3-CGI_12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F4-CGI_12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F5-CGI_12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F6-CGI_12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87538"/>
                  </a:ext>
                </a:extLst>
              </a:tr>
              <a:tr h="409235">
                <a:tc>
                  <a:txBody>
                    <a:bodyPr/>
                    <a:lstStyle/>
                    <a:p>
                      <a:r>
                        <a:rPr lang="en-US" sz="1400"/>
                        <a:t>PID_042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7311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C1E3B9-BBCD-505A-B7DE-F6DD6036753E}"/>
              </a:ext>
            </a:extLst>
          </p:cNvPr>
          <p:cNvCxnSpPr>
            <a:cxnSpLocks/>
          </p:cNvCxnSpPr>
          <p:nvPr/>
        </p:nvCxnSpPr>
        <p:spPr>
          <a:xfrm>
            <a:off x="4038062" y="4541877"/>
            <a:ext cx="0" cy="1840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8192AB-CFCA-EAEE-8C48-6923DA06D750}"/>
              </a:ext>
            </a:extLst>
          </p:cNvPr>
          <p:cNvCxnSpPr>
            <a:cxnSpLocks/>
          </p:cNvCxnSpPr>
          <p:nvPr/>
        </p:nvCxnSpPr>
        <p:spPr>
          <a:xfrm>
            <a:off x="8906271" y="4535779"/>
            <a:ext cx="0" cy="1840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F54FCC-2058-DBB6-6AF1-5769B7F22208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7412752" y="4368501"/>
            <a:ext cx="0" cy="1672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3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5306-C554-B1FF-94D0-BDF78A65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train: Using raw plasma data is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E303-C1C5-D56C-7744-9F1EF87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5CC6E-0A08-D406-F298-F1A4D09A9660}"/>
              </a:ext>
            </a:extLst>
          </p:cNvPr>
          <p:cNvSpPr txBox="1"/>
          <p:nvPr/>
        </p:nvSpPr>
        <p:spPr>
          <a:xfrm>
            <a:off x="2245514" y="1236007"/>
            <a:ext cx="30176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Sample sparsity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3553286-BEE7-5F4E-28AF-0B6650D05D47}"/>
              </a:ext>
            </a:extLst>
          </p:cNvPr>
          <p:cNvSpPr/>
          <p:nvPr/>
        </p:nvSpPr>
        <p:spPr>
          <a:xfrm>
            <a:off x="1856299" y="1640046"/>
            <a:ext cx="3796100" cy="2887283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21346C-EDA9-BE42-2BA2-5C3992D5B362}"/>
              </a:ext>
            </a:extLst>
          </p:cNvPr>
          <p:cNvSpPr txBox="1"/>
          <p:nvPr/>
        </p:nvSpPr>
        <p:spPr>
          <a:xfrm>
            <a:off x="1860896" y="4735571"/>
            <a:ext cx="37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Early stage cfDNA cancer data is rare and costly to collect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3B56CF3-115C-784A-7235-942798932AEE}"/>
              </a:ext>
            </a:extLst>
          </p:cNvPr>
          <p:cNvSpPr/>
          <p:nvPr/>
        </p:nvSpPr>
        <p:spPr>
          <a:xfrm>
            <a:off x="1860896" y="4596743"/>
            <a:ext cx="3797411" cy="9498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D778E0A-3B12-AAC9-837E-1A8D02E78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320702"/>
              </p:ext>
            </p:extLst>
          </p:nvPr>
        </p:nvGraphicFramePr>
        <p:xfrm>
          <a:off x="2166216" y="1865096"/>
          <a:ext cx="3286824" cy="248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36D971C-5CD7-E184-4260-BC197E2D3572}"/>
              </a:ext>
            </a:extLst>
          </p:cNvPr>
          <p:cNvSpPr txBox="1"/>
          <p:nvPr/>
        </p:nvSpPr>
        <p:spPr>
          <a:xfrm>
            <a:off x="3268315" y="5553492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*SEER 2021</a:t>
            </a:r>
          </a:p>
        </p:txBody>
      </p:sp>
    </p:spTree>
    <p:extLst>
      <p:ext uri="{BB962C8B-B14F-4D97-AF65-F5344CB8AC3E}">
        <p14:creationId xmlns:p14="http://schemas.microsoft.com/office/powerpoint/2010/main" val="176422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572927-3AC7-BA13-4E7B-891A336A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3A22D-AFB6-3D8C-580A-D8AEB456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45CD5-7484-8161-ED02-9C2BD2DD0BF5}"/>
              </a:ext>
            </a:extLst>
          </p:cNvPr>
          <p:cNvSpPr txBox="1"/>
          <p:nvPr/>
        </p:nvSpPr>
        <p:spPr>
          <a:xfrm>
            <a:off x="7072512" y="5845501"/>
            <a:ext cx="30732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tx2">
                    <a:lumMod val="60000"/>
                    <a:lumOff val="40000"/>
                  </a:schemeClr>
                </a:solidFill>
              </a:rPr>
              <a:t>SEER 18 2009-2015, All races, females by SEER Summary Stage 2,000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15C7D69-B15B-5F95-5F9B-F21100985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27586"/>
              </p:ext>
            </p:extLst>
          </p:nvPr>
        </p:nvGraphicFramePr>
        <p:xfrm>
          <a:off x="2046211" y="1662074"/>
          <a:ext cx="8099578" cy="407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8E37762-35E0-11E4-7419-4CD5412BB387}"/>
              </a:ext>
            </a:extLst>
          </p:cNvPr>
          <p:cNvSpPr txBox="1">
            <a:spLocks/>
          </p:cNvSpPr>
          <p:nvPr/>
        </p:nvSpPr>
        <p:spPr>
          <a:xfrm>
            <a:off x="457200" y="472016"/>
            <a:ext cx="11277600" cy="575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Helvetica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/>
              <a:t>Early diagnosis of cancer saves lives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6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93CD7-FA4B-F719-9ABC-534D471F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E189-4FAD-6191-C919-1B406D54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train: Using raw plasma data is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C6F8A-9BE6-7B0D-D7D1-95C8AC46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BD120-F6B2-1EF9-E72D-4E42A7DCC76B}"/>
              </a:ext>
            </a:extLst>
          </p:cNvPr>
          <p:cNvSpPr txBox="1"/>
          <p:nvPr/>
        </p:nvSpPr>
        <p:spPr>
          <a:xfrm>
            <a:off x="2245514" y="1236007"/>
            <a:ext cx="30176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Sample sparsity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0ACA917-002F-E79F-7257-4212CCC6BF2A}"/>
              </a:ext>
            </a:extLst>
          </p:cNvPr>
          <p:cNvSpPr/>
          <p:nvPr/>
        </p:nvSpPr>
        <p:spPr>
          <a:xfrm>
            <a:off x="1856299" y="1640046"/>
            <a:ext cx="3796100" cy="2887283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A2D865-F645-F20C-510E-A1D05708CB36}"/>
              </a:ext>
            </a:extLst>
          </p:cNvPr>
          <p:cNvSpPr txBox="1"/>
          <p:nvPr/>
        </p:nvSpPr>
        <p:spPr>
          <a:xfrm>
            <a:off x="1860896" y="4735571"/>
            <a:ext cx="37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Early stage cfDNA cancer data is rare and costly to collect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A7483C-7F7E-3EF6-462D-F59559A7034B}"/>
              </a:ext>
            </a:extLst>
          </p:cNvPr>
          <p:cNvSpPr/>
          <p:nvPr/>
        </p:nvSpPr>
        <p:spPr>
          <a:xfrm>
            <a:off x="1860896" y="4596743"/>
            <a:ext cx="3797411" cy="9498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125DEF2-B6DD-9569-7DF8-2AC42BCE54E1}"/>
              </a:ext>
            </a:extLst>
          </p:cNvPr>
          <p:cNvGraphicFramePr/>
          <p:nvPr/>
        </p:nvGraphicFramePr>
        <p:xfrm>
          <a:off x="2166216" y="1865096"/>
          <a:ext cx="3286824" cy="248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BF4F8FB-DC3A-14D1-DE52-9349DE9548AE}"/>
              </a:ext>
            </a:extLst>
          </p:cNvPr>
          <p:cNvSpPr txBox="1"/>
          <p:nvPr/>
        </p:nvSpPr>
        <p:spPr>
          <a:xfrm>
            <a:off x="3268315" y="5553492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*SEER 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BF11B8-B9E0-9D30-B747-960757E514F1}"/>
              </a:ext>
            </a:extLst>
          </p:cNvPr>
          <p:cNvSpPr txBox="1"/>
          <p:nvPr/>
        </p:nvSpPr>
        <p:spPr>
          <a:xfrm>
            <a:off x="6765134" y="1201300"/>
            <a:ext cx="30176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Signal sparsity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FD9BA61-8D29-3EEF-8340-A439B3E86AA2}"/>
              </a:ext>
            </a:extLst>
          </p:cNvPr>
          <p:cNvSpPr/>
          <p:nvPr/>
        </p:nvSpPr>
        <p:spPr>
          <a:xfrm>
            <a:off x="6375919" y="1605339"/>
            <a:ext cx="3796100" cy="288728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F17AA-4B50-58E4-E0D9-92350FCFFBDC}"/>
              </a:ext>
            </a:extLst>
          </p:cNvPr>
          <p:cNvSpPr txBox="1"/>
          <p:nvPr/>
        </p:nvSpPr>
        <p:spPr>
          <a:xfrm>
            <a:off x="6374608" y="4588560"/>
            <a:ext cx="379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Majority of labels for plasma data are incorrect at the region level… leads to low-quality models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3F39A57-6701-451A-DE29-823B1492D92F}"/>
              </a:ext>
            </a:extLst>
          </p:cNvPr>
          <p:cNvSpPr/>
          <p:nvPr/>
        </p:nvSpPr>
        <p:spPr>
          <a:xfrm>
            <a:off x="6380516" y="4562036"/>
            <a:ext cx="3797411" cy="9498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4AF508-7CDA-9A5F-88D5-2709D31BA769}"/>
              </a:ext>
            </a:extLst>
          </p:cNvPr>
          <p:cNvSpPr txBox="1"/>
          <p:nvPr/>
        </p:nvSpPr>
        <p:spPr>
          <a:xfrm>
            <a:off x="6374608" y="1765329"/>
            <a:ext cx="379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Two sources: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8280FF-9867-3CBE-1F60-34BD3D022A71}"/>
              </a:ext>
            </a:extLst>
          </p:cNvPr>
          <p:cNvSpPr txBox="1"/>
          <p:nvPr/>
        </p:nvSpPr>
        <p:spPr>
          <a:xfrm>
            <a:off x="6374608" y="2119817"/>
            <a:ext cx="37974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  <a:buAutoNum type="arabicPeriod"/>
            </a:pPr>
            <a:r>
              <a:rPr lang="en-US"/>
              <a:t>Each patient’s tumor has a different signature</a:t>
            </a:r>
          </a:p>
          <a:p>
            <a:pPr marL="342900" indent="-342900" algn="ctr">
              <a:spcAft>
                <a:spcPts val="600"/>
              </a:spcAft>
              <a:buAutoNum type="arabicPeriod"/>
            </a:pPr>
            <a:r>
              <a:rPr lang="en-US"/>
              <a:t>Each tumor has different rates of cell death/DNA shedding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498BEE-6BF5-9813-DA70-E3EF10E2C9A8}"/>
              </a:ext>
            </a:extLst>
          </p:cNvPr>
          <p:cNvSpPr txBox="1"/>
          <p:nvPr/>
        </p:nvSpPr>
        <p:spPr>
          <a:xfrm>
            <a:off x="6565775" y="3575524"/>
            <a:ext cx="3493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/>
              <a:t>Empirical estimate: ~25% of our cancer plasma has tumor signal at any given genomic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264CF-A88D-4AEC-AFFD-2A3E2A7C396D}"/>
              </a:ext>
            </a:extLst>
          </p:cNvPr>
          <p:cNvSpPr txBox="1"/>
          <p:nvPr/>
        </p:nvSpPr>
        <p:spPr>
          <a:xfrm>
            <a:off x="7538078" y="5521684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</a:t>
            </a:r>
            <a:r>
              <a:rPr lang="en-US" sz="1200" err="1"/>
              <a:t>CoreHH</a:t>
            </a:r>
            <a:r>
              <a:rPr lang="en-US" sz="1200"/>
              <a:t> study data</a:t>
            </a:r>
          </a:p>
        </p:txBody>
      </p:sp>
    </p:spTree>
    <p:extLst>
      <p:ext uri="{BB962C8B-B14F-4D97-AF65-F5344CB8AC3E}">
        <p14:creationId xmlns:p14="http://schemas.microsoft.com/office/powerpoint/2010/main" val="300087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67B1-32CE-4F27-16B9-1D4F390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Solved with region-level plasma data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78267-1533-95F8-DCBE-35E986D2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AD4FC1-39FF-F6B4-C072-2C15331EA264}"/>
              </a:ext>
            </a:extLst>
          </p:cNvPr>
          <p:cNvGrpSpPr/>
          <p:nvPr/>
        </p:nvGrpSpPr>
        <p:grpSpPr>
          <a:xfrm>
            <a:off x="3842077" y="1124001"/>
            <a:ext cx="4474832" cy="1221678"/>
            <a:chOff x="6720097" y="1084042"/>
            <a:chExt cx="4474832" cy="1221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884A72-FF1E-D296-446A-07498566AC45}"/>
                </a:ext>
              </a:extLst>
            </p:cNvPr>
            <p:cNvSpPr/>
            <p:nvPr/>
          </p:nvSpPr>
          <p:spPr>
            <a:xfrm>
              <a:off x="6720097" y="1084042"/>
              <a:ext cx="4474832" cy="122167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235C37-FF3E-5829-392E-F881813049F9}"/>
                </a:ext>
              </a:extLst>
            </p:cNvPr>
            <p:cNvSpPr txBox="1"/>
            <p:nvPr/>
          </p:nvSpPr>
          <p:spPr>
            <a:xfrm>
              <a:off x="6762586" y="1209580"/>
              <a:ext cx="1304418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Non-cancer</a:t>
              </a:r>
            </a:p>
            <a:p>
              <a:pPr algn="ctr"/>
              <a:r>
                <a:rPr lang="en-US" sz="1600"/>
                <a:t>Plasma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E08151-3492-BDBA-B3EA-B7A61E3C29AE}"/>
                </a:ext>
              </a:extLst>
            </p:cNvPr>
            <p:cNvSpPr txBox="1"/>
            <p:nvPr/>
          </p:nvSpPr>
          <p:spPr>
            <a:xfrm>
              <a:off x="10050250" y="1187047"/>
              <a:ext cx="963930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Cancer </a:t>
              </a:r>
            </a:p>
            <a:p>
              <a:pPr algn="ctr"/>
              <a:r>
                <a:rPr lang="en-US" sz="1600"/>
                <a:t>Biopsy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F8BE78-50B3-9389-FC0D-45BD17D39B6F}"/>
                </a:ext>
              </a:extLst>
            </p:cNvPr>
            <p:cNvSpPr/>
            <p:nvPr/>
          </p:nvSpPr>
          <p:spPr>
            <a:xfrm>
              <a:off x="7158148" y="1822567"/>
              <a:ext cx="534256" cy="3390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D34F5F-7E42-5B7A-9F43-A9D01B90808F}"/>
                </a:ext>
              </a:extLst>
            </p:cNvPr>
            <p:cNvSpPr/>
            <p:nvPr/>
          </p:nvSpPr>
          <p:spPr>
            <a:xfrm>
              <a:off x="8692545" y="1834266"/>
              <a:ext cx="534256" cy="339048"/>
            </a:xfrm>
            <a:prstGeom prst="roundRect">
              <a:avLst/>
            </a:prstGeom>
            <a:solidFill>
              <a:srgbClr val="FF7CC0">
                <a:alpha val="65882"/>
              </a:srgb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20A5F0-F9C3-3D4D-45D1-7C23511A7175}"/>
                </a:ext>
              </a:extLst>
            </p:cNvPr>
            <p:cNvSpPr/>
            <p:nvPr/>
          </p:nvSpPr>
          <p:spPr>
            <a:xfrm>
              <a:off x="10265086" y="1825625"/>
              <a:ext cx="534256" cy="33904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F86CD9-C36C-61FE-98F7-B46AF1560C98}"/>
                </a:ext>
              </a:extLst>
            </p:cNvPr>
            <p:cNvSpPr txBox="1"/>
            <p:nvPr/>
          </p:nvSpPr>
          <p:spPr>
            <a:xfrm>
              <a:off x="8473561" y="1214675"/>
              <a:ext cx="926278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Cancer</a:t>
              </a:r>
            </a:p>
            <a:p>
              <a:pPr algn="ctr"/>
              <a:r>
                <a:rPr lang="en-US" sz="1600"/>
                <a:t>Plasma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0E1058-2C45-AD3D-0FB3-A53EC4854BF9}"/>
              </a:ext>
            </a:extLst>
          </p:cNvPr>
          <p:cNvGrpSpPr/>
          <p:nvPr/>
        </p:nvGrpSpPr>
        <p:grpSpPr>
          <a:xfrm>
            <a:off x="3842077" y="2601427"/>
            <a:ext cx="4476992" cy="971449"/>
            <a:chOff x="6686074" y="3097048"/>
            <a:chExt cx="4476992" cy="97144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3B2B59E-6E6A-8D31-B60F-C682A0515957}"/>
                </a:ext>
              </a:extLst>
            </p:cNvPr>
            <p:cNvSpPr/>
            <p:nvPr/>
          </p:nvSpPr>
          <p:spPr>
            <a:xfrm>
              <a:off x="6686074" y="3097048"/>
              <a:ext cx="4476992" cy="9714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073FEE-80BB-79AC-35DA-848B4B6877F8}"/>
                </a:ext>
              </a:extLst>
            </p:cNvPr>
            <p:cNvSpPr txBox="1"/>
            <p:nvPr/>
          </p:nvSpPr>
          <p:spPr>
            <a:xfrm>
              <a:off x="7034794" y="3183445"/>
              <a:ext cx="3735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Data generation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16C3A9-AB6C-4936-AB48-5C7D8313B35F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6079493" y="2345679"/>
            <a:ext cx="1080" cy="2557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279F83-6671-2866-9EF4-127865EB48D6}"/>
              </a:ext>
            </a:extLst>
          </p:cNvPr>
          <p:cNvGrpSpPr/>
          <p:nvPr/>
        </p:nvGrpSpPr>
        <p:grpSpPr>
          <a:xfrm>
            <a:off x="5577182" y="3074433"/>
            <a:ext cx="1004622" cy="361644"/>
            <a:chOff x="4757702" y="2642101"/>
            <a:chExt cx="2540144" cy="914400"/>
          </a:xfrm>
        </p:grpSpPr>
        <p:pic>
          <p:nvPicPr>
            <p:cNvPr id="22" name="Graphic 21" descr="DNA with solid fill">
              <a:extLst>
                <a:ext uri="{FF2B5EF4-FFF2-40B4-BE49-F238E27FC236}">
                  <a16:creationId xmlns:a16="http://schemas.microsoft.com/office/drawing/2014/main" id="{88818D5B-3B66-4902-660A-795AA0FE7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3446" y="2642101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DNA with solid fill">
              <a:extLst>
                <a:ext uri="{FF2B5EF4-FFF2-40B4-BE49-F238E27FC236}">
                  <a16:creationId xmlns:a16="http://schemas.microsoft.com/office/drawing/2014/main" id="{E483CD45-5A9E-00D8-DD44-CBF30D0A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41531" y="2642101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NA with solid fill">
              <a:extLst>
                <a:ext uri="{FF2B5EF4-FFF2-40B4-BE49-F238E27FC236}">
                  <a16:creationId xmlns:a16="http://schemas.microsoft.com/office/drawing/2014/main" id="{C8B9054F-49A5-107D-F89F-CD0934BC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9617" y="264210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NA with solid fill">
              <a:extLst>
                <a:ext uri="{FF2B5EF4-FFF2-40B4-BE49-F238E27FC236}">
                  <a16:creationId xmlns:a16="http://schemas.microsoft.com/office/drawing/2014/main" id="{FEC4FCF1-C21C-1B6B-534A-3B0F71DC0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57702" y="2642101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121C84-E1B4-8B55-D291-4BA00CFF69A2}"/>
              </a:ext>
            </a:extLst>
          </p:cNvPr>
          <p:cNvSpPr txBox="1"/>
          <p:nvPr/>
        </p:nvSpPr>
        <p:spPr>
          <a:xfrm>
            <a:off x="7298646" y="3199470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*Proprietary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DA01475-014C-2922-14C2-98CDFB0ECBBC}"/>
              </a:ext>
            </a:extLst>
          </p:cNvPr>
          <p:cNvGrpSpPr/>
          <p:nvPr/>
        </p:nvGrpSpPr>
        <p:grpSpPr>
          <a:xfrm>
            <a:off x="337392" y="2460634"/>
            <a:ext cx="2994814" cy="1260309"/>
            <a:chOff x="6686074" y="3097048"/>
            <a:chExt cx="4476992" cy="126030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23EFE64-A3FD-E937-A382-B3FF7DFC50BA}"/>
                </a:ext>
              </a:extLst>
            </p:cNvPr>
            <p:cNvSpPr/>
            <p:nvPr/>
          </p:nvSpPr>
          <p:spPr>
            <a:xfrm>
              <a:off x="6686074" y="3097048"/>
              <a:ext cx="4476992" cy="126030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38E191-CDE6-1F0D-D93A-975328A80202}"/>
                </a:ext>
              </a:extLst>
            </p:cNvPr>
            <p:cNvSpPr txBox="1"/>
            <p:nvPr/>
          </p:nvSpPr>
          <p:spPr>
            <a:xfrm>
              <a:off x="6686074" y="3188593"/>
              <a:ext cx="4476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User selects: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Genomic region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Level of background noise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Level of signal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1501E2-A671-869F-BF06-C044BF772D9D}"/>
              </a:ext>
            </a:extLst>
          </p:cNvPr>
          <p:cNvCxnSpPr>
            <a:cxnSpLocks/>
            <a:stCxn id="31" idx="3"/>
            <a:endCxn id="17" idx="1"/>
          </p:cNvCxnSpPr>
          <p:nvPr/>
        </p:nvCxnSpPr>
        <p:spPr>
          <a:xfrm flipV="1">
            <a:off x="3332206" y="3087152"/>
            <a:ext cx="509871" cy="36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6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22029-0C6A-6059-F674-A426CBCD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FF7B-B54A-8A68-6BC7-7E67A3E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Solved with region-level plasma data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C28B8-649B-279B-D83A-1F265773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DD6443-686F-A8EF-AC6B-7437AC713D24}"/>
              </a:ext>
            </a:extLst>
          </p:cNvPr>
          <p:cNvGrpSpPr/>
          <p:nvPr/>
        </p:nvGrpSpPr>
        <p:grpSpPr>
          <a:xfrm>
            <a:off x="3842077" y="1124001"/>
            <a:ext cx="4474832" cy="1221678"/>
            <a:chOff x="6720097" y="1084042"/>
            <a:chExt cx="4474832" cy="1221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AEF84F-B7F0-A88D-FE05-808FFD28225E}"/>
                </a:ext>
              </a:extLst>
            </p:cNvPr>
            <p:cNvSpPr/>
            <p:nvPr/>
          </p:nvSpPr>
          <p:spPr>
            <a:xfrm>
              <a:off x="6720097" y="1084042"/>
              <a:ext cx="4474832" cy="122167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805EF4-16F9-7200-86B8-AAD185CDA970}"/>
                </a:ext>
              </a:extLst>
            </p:cNvPr>
            <p:cNvSpPr txBox="1"/>
            <p:nvPr/>
          </p:nvSpPr>
          <p:spPr>
            <a:xfrm>
              <a:off x="6762586" y="1209580"/>
              <a:ext cx="1304418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Non-cancer</a:t>
              </a:r>
            </a:p>
            <a:p>
              <a:pPr algn="ctr"/>
              <a:r>
                <a:rPr lang="en-US" sz="1600"/>
                <a:t>Plasma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981B97-4586-AD27-EB6F-FFC1308E5EF6}"/>
                </a:ext>
              </a:extLst>
            </p:cNvPr>
            <p:cNvSpPr txBox="1"/>
            <p:nvPr/>
          </p:nvSpPr>
          <p:spPr>
            <a:xfrm>
              <a:off x="10050250" y="1187047"/>
              <a:ext cx="963930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Cancer </a:t>
              </a:r>
            </a:p>
            <a:p>
              <a:pPr algn="ctr"/>
              <a:r>
                <a:rPr lang="en-US" sz="1600"/>
                <a:t>Biopsy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C792CC-0420-5AF9-9F87-FDAC46A379D0}"/>
                </a:ext>
              </a:extLst>
            </p:cNvPr>
            <p:cNvSpPr/>
            <p:nvPr/>
          </p:nvSpPr>
          <p:spPr>
            <a:xfrm>
              <a:off x="7158148" y="1822567"/>
              <a:ext cx="534256" cy="3390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ADB16E-DF5D-D743-F42A-A3D843AB544F}"/>
                </a:ext>
              </a:extLst>
            </p:cNvPr>
            <p:cNvSpPr/>
            <p:nvPr/>
          </p:nvSpPr>
          <p:spPr>
            <a:xfrm>
              <a:off x="8692545" y="1834266"/>
              <a:ext cx="534256" cy="339048"/>
            </a:xfrm>
            <a:prstGeom prst="roundRect">
              <a:avLst/>
            </a:prstGeom>
            <a:solidFill>
              <a:srgbClr val="FF7CC0">
                <a:alpha val="65882"/>
              </a:srgb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4CA175-4BD1-08FF-E6B2-652FD624BA9B}"/>
                </a:ext>
              </a:extLst>
            </p:cNvPr>
            <p:cNvSpPr/>
            <p:nvPr/>
          </p:nvSpPr>
          <p:spPr>
            <a:xfrm>
              <a:off x="10265086" y="1825625"/>
              <a:ext cx="534256" cy="33904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F70BE9-0A09-F44C-785B-D70662A954B7}"/>
                </a:ext>
              </a:extLst>
            </p:cNvPr>
            <p:cNvSpPr txBox="1"/>
            <p:nvPr/>
          </p:nvSpPr>
          <p:spPr>
            <a:xfrm>
              <a:off x="8473561" y="1214675"/>
              <a:ext cx="926278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Cancer</a:t>
              </a:r>
            </a:p>
            <a:p>
              <a:pPr algn="ctr"/>
              <a:r>
                <a:rPr lang="en-US" sz="1600"/>
                <a:t>Plasma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0232CE-9C9E-0ADA-7BB9-67EB1B06E08C}"/>
              </a:ext>
            </a:extLst>
          </p:cNvPr>
          <p:cNvGrpSpPr/>
          <p:nvPr/>
        </p:nvGrpSpPr>
        <p:grpSpPr>
          <a:xfrm>
            <a:off x="3842077" y="2601427"/>
            <a:ext cx="4476992" cy="971449"/>
            <a:chOff x="6686074" y="3097048"/>
            <a:chExt cx="4476992" cy="97144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050E09E-7D97-EDE6-AEE7-D4850F678D44}"/>
                </a:ext>
              </a:extLst>
            </p:cNvPr>
            <p:cNvSpPr/>
            <p:nvPr/>
          </p:nvSpPr>
          <p:spPr>
            <a:xfrm>
              <a:off x="6686074" y="3097048"/>
              <a:ext cx="4476992" cy="9714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FFA1BB-0060-A887-2F5F-E6C49387FB3C}"/>
                </a:ext>
              </a:extLst>
            </p:cNvPr>
            <p:cNvSpPr txBox="1"/>
            <p:nvPr/>
          </p:nvSpPr>
          <p:spPr>
            <a:xfrm>
              <a:off x="7034794" y="3183445"/>
              <a:ext cx="3735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Data generation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89D4E4-2A23-A38E-2CC6-B2EC925362DE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6079493" y="2345679"/>
            <a:ext cx="1080" cy="2557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68A44C-D50B-CD4A-EC4F-4434EF894313}"/>
              </a:ext>
            </a:extLst>
          </p:cNvPr>
          <p:cNvCxnSpPr>
            <a:cxnSpLocks/>
          </p:cNvCxnSpPr>
          <p:nvPr/>
        </p:nvCxnSpPr>
        <p:spPr>
          <a:xfrm>
            <a:off x="6096000" y="3611970"/>
            <a:ext cx="0" cy="20083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7A3D61-6C2E-DDAA-CD1D-57B288A62BDB}"/>
              </a:ext>
            </a:extLst>
          </p:cNvPr>
          <p:cNvGrpSpPr/>
          <p:nvPr/>
        </p:nvGrpSpPr>
        <p:grpSpPr>
          <a:xfrm>
            <a:off x="5577182" y="3074433"/>
            <a:ext cx="1004622" cy="361644"/>
            <a:chOff x="4757702" y="2642101"/>
            <a:chExt cx="2540144" cy="914400"/>
          </a:xfrm>
        </p:grpSpPr>
        <p:pic>
          <p:nvPicPr>
            <p:cNvPr id="22" name="Graphic 21" descr="DNA with solid fill">
              <a:extLst>
                <a:ext uri="{FF2B5EF4-FFF2-40B4-BE49-F238E27FC236}">
                  <a16:creationId xmlns:a16="http://schemas.microsoft.com/office/drawing/2014/main" id="{0B04CAA5-CED1-9621-D463-2BAE36B40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3446" y="2642101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DNA with solid fill">
              <a:extLst>
                <a:ext uri="{FF2B5EF4-FFF2-40B4-BE49-F238E27FC236}">
                  <a16:creationId xmlns:a16="http://schemas.microsoft.com/office/drawing/2014/main" id="{D47E50E6-A4E0-49D7-7498-048DD7B5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41531" y="2642101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NA with solid fill">
              <a:extLst>
                <a:ext uri="{FF2B5EF4-FFF2-40B4-BE49-F238E27FC236}">
                  <a16:creationId xmlns:a16="http://schemas.microsoft.com/office/drawing/2014/main" id="{51A8915A-7533-A42C-AC87-CDCD0D167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9617" y="264210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NA with solid fill">
              <a:extLst>
                <a:ext uri="{FF2B5EF4-FFF2-40B4-BE49-F238E27FC236}">
                  <a16:creationId xmlns:a16="http://schemas.microsoft.com/office/drawing/2014/main" id="{93C5466F-CEEF-C8B2-B479-EA64CD01C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57702" y="2642101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AB8121-53CC-195D-6258-55365F37C901}"/>
              </a:ext>
            </a:extLst>
          </p:cNvPr>
          <p:cNvGrpSpPr/>
          <p:nvPr/>
        </p:nvGrpSpPr>
        <p:grpSpPr>
          <a:xfrm>
            <a:off x="3857504" y="3803654"/>
            <a:ext cx="4476992" cy="1260309"/>
            <a:chOff x="2225349" y="4312793"/>
            <a:chExt cx="4476992" cy="12603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A192AC-5913-54E7-F967-80507F3395ED}"/>
                </a:ext>
              </a:extLst>
            </p:cNvPr>
            <p:cNvGrpSpPr/>
            <p:nvPr/>
          </p:nvGrpSpPr>
          <p:grpSpPr>
            <a:xfrm>
              <a:off x="2225349" y="4312793"/>
              <a:ext cx="4476992" cy="1260309"/>
              <a:chOff x="6686074" y="3097048"/>
              <a:chExt cx="4476992" cy="126030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8A2F48-AAB5-03C2-E536-9C654E08EB1E}"/>
                  </a:ext>
                </a:extLst>
              </p:cNvPr>
              <p:cNvSpPr/>
              <p:nvPr/>
            </p:nvSpPr>
            <p:spPr>
              <a:xfrm>
                <a:off x="6686074" y="3097048"/>
                <a:ext cx="4476992" cy="126030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5EA6EF-4F94-F641-7183-9C980CAB2B61}"/>
                  </a:ext>
                </a:extLst>
              </p:cNvPr>
              <p:cNvSpPr txBox="1"/>
              <p:nvPr/>
            </p:nvSpPr>
            <p:spPr>
              <a:xfrm>
                <a:off x="6713136" y="3155658"/>
                <a:ext cx="4432342" cy="646986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Unique pair of images: </a:t>
                </a:r>
              </a:p>
              <a:p>
                <a:pPr algn="ctr"/>
                <a:r>
                  <a:rPr lang="en-US" sz="1600"/>
                  <a:t>one cancer and one non-cancer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87B37-7D25-6CA0-C518-F90EA8A0EAC9}"/>
                </a:ext>
              </a:extLst>
            </p:cNvPr>
            <p:cNvSpPr/>
            <p:nvPr/>
          </p:nvSpPr>
          <p:spPr>
            <a:xfrm>
              <a:off x="3625097" y="5071143"/>
              <a:ext cx="534256" cy="3390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A99005-9250-031D-1852-E720E683329D}"/>
                </a:ext>
              </a:extLst>
            </p:cNvPr>
            <p:cNvSpPr/>
            <p:nvPr/>
          </p:nvSpPr>
          <p:spPr>
            <a:xfrm>
              <a:off x="4735322" y="5064609"/>
              <a:ext cx="534256" cy="339048"/>
            </a:xfrm>
            <a:prstGeom prst="roundRect">
              <a:avLst/>
            </a:prstGeom>
            <a:solidFill>
              <a:srgbClr val="FF7CC0">
                <a:alpha val="65882"/>
              </a:srgb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7BB733-3C98-2CD1-3169-4E092667FF12}"/>
              </a:ext>
            </a:extLst>
          </p:cNvPr>
          <p:cNvSpPr txBox="1"/>
          <p:nvPr/>
        </p:nvSpPr>
        <p:spPr>
          <a:xfrm>
            <a:off x="7298646" y="3199470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*Proprietary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07BB5C-136A-8FEE-CED0-5155E84265B3}"/>
              </a:ext>
            </a:extLst>
          </p:cNvPr>
          <p:cNvGrpSpPr/>
          <p:nvPr/>
        </p:nvGrpSpPr>
        <p:grpSpPr>
          <a:xfrm>
            <a:off x="337392" y="2460634"/>
            <a:ext cx="2994814" cy="1260309"/>
            <a:chOff x="6686074" y="3097048"/>
            <a:chExt cx="4476992" cy="126030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479FF13-6BA9-88E9-56F4-1B8E32E41E76}"/>
                </a:ext>
              </a:extLst>
            </p:cNvPr>
            <p:cNvSpPr/>
            <p:nvPr/>
          </p:nvSpPr>
          <p:spPr>
            <a:xfrm>
              <a:off x="6686074" y="3097048"/>
              <a:ext cx="4476992" cy="126030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281FED-5EB1-02AA-E07F-44D035B663D2}"/>
                </a:ext>
              </a:extLst>
            </p:cNvPr>
            <p:cNvSpPr txBox="1"/>
            <p:nvPr/>
          </p:nvSpPr>
          <p:spPr>
            <a:xfrm>
              <a:off x="6686074" y="3188593"/>
              <a:ext cx="4476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User selects: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Genomic region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Level of background noise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Level of signal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797265-DBCF-BDF9-CBF6-FF9B687F4C95}"/>
              </a:ext>
            </a:extLst>
          </p:cNvPr>
          <p:cNvCxnSpPr>
            <a:cxnSpLocks/>
            <a:stCxn id="31" idx="3"/>
            <a:endCxn id="17" idx="1"/>
          </p:cNvCxnSpPr>
          <p:nvPr/>
        </p:nvCxnSpPr>
        <p:spPr>
          <a:xfrm flipV="1">
            <a:off x="3332206" y="3087152"/>
            <a:ext cx="509871" cy="36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CFD294-FD23-298C-C703-651C6B98849F}"/>
              </a:ext>
            </a:extLst>
          </p:cNvPr>
          <p:cNvGrpSpPr/>
          <p:nvPr/>
        </p:nvGrpSpPr>
        <p:grpSpPr>
          <a:xfrm>
            <a:off x="337392" y="3803059"/>
            <a:ext cx="2994814" cy="1256744"/>
            <a:chOff x="6686074" y="3097048"/>
            <a:chExt cx="4476992" cy="714026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9A1279EF-2DEB-864A-60BF-AA7062D71EC5}"/>
                </a:ext>
              </a:extLst>
            </p:cNvPr>
            <p:cNvSpPr/>
            <p:nvPr/>
          </p:nvSpPr>
          <p:spPr>
            <a:xfrm>
              <a:off x="6686074" y="3097048"/>
              <a:ext cx="4476992" cy="7140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EDA5D0-D02F-CDC5-155C-4E474C4E9D2C}"/>
                </a:ext>
              </a:extLst>
            </p:cNvPr>
            <p:cNvSpPr txBox="1"/>
            <p:nvPr/>
          </p:nvSpPr>
          <p:spPr>
            <a:xfrm>
              <a:off x="6686074" y="3141404"/>
              <a:ext cx="4476992" cy="61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Key features: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600"/>
                <a:t>Background noise is shared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600"/>
                <a:t>Signal present in the cancer image with high probability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39C0D6B-5C72-5C32-D7AA-6877921A4B5A}"/>
              </a:ext>
            </a:extLst>
          </p:cNvPr>
          <p:cNvCxnSpPr>
            <a:cxnSpLocks/>
          </p:cNvCxnSpPr>
          <p:nvPr/>
        </p:nvCxnSpPr>
        <p:spPr>
          <a:xfrm>
            <a:off x="3335568" y="4433215"/>
            <a:ext cx="525298" cy="59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6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78B6B-D860-9CF8-8ADF-E3CE1685F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FBB-5AFF-6B18-CEE8-8E9B22B2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Solved with region-level plasma data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1EE1-DD89-AC29-D61A-D27DA3A9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36CA62-6111-B790-4010-4BB335CA964E}"/>
              </a:ext>
            </a:extLst>
          </p:cNvPr>
          <p:cNvGrpSpPr/>
          <p:nvPr/>
        </p:nvGrpSpPr>
        <p:grpSpPr>
          <a:xfrm>
            <a:off x="3842077" y="1124001"/>
            <a:ext cx="4474832" cy="1221678"/>
            <a:chOff x="6720097" y="1084042"/>
            <a:chExt cx="4474832" cy="1221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995B35-FE76-8EAB-E990-49DF4D89DC12}"/>
                </a:ext>
              </a:extLst>
            </p:cNvPr>
            <p:cNvSpPr/>
            <p:nvPr/>
          </p:nvSpPr>
          <p:spPr>
            <a:xfrm>
              <a:off x="6720097" y="1084042"/>
              <a:ext cx="4474832" cy="122167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1020C-0464-70C4-6207-6F1CAE7352FE}"/>
                </a:ext>
              </a:extLst>
            </p:cNvPr>
            <p:cNvSpPr txBox="1"/>
            <p:nvPr/>
          </p:nvSpPr>
          <p:spPr>
            <a:xfrm>
              <a:off x="6762586" y="1209580"/>
              <a:ext cx="1304418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Non-cancer</a:t>
              </a:r>
            </a:p>
            <a:p>
              <a:pPr algn="ctr"/>
              <a:r>
                <a:rPr lang="en-US" sz="1600"/>
                <a:t>Plasma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8CA723-AA21-B0AF-5CF9-EDF5EECF2025}"/>
                </a:ext>
              </a:extLst>
            </p:cNvPr>
            <p:cNvSpPr txBox="1"/>
            <p:nvPr/>
          </p:nvSpPr>
          <p:spPr>
            <a:xfrm>
              <a:off x="10050250" y="1187047"/>
              <a:ext cx="963930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Cancer </a:t>
              </a:r>
            </a:p>
            <a:p>
              <a:pPr algn="ctr"/>
              <a:r>
                <a:rPr lang="en-US" sz="1600"/>
                <a:t>Biopsy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C4E140-786E-C6C4-B97F-AA2C0405EE44}"/>
                </a:ext>
              </a:extLst>
            </p:cNvPr>
            <p:cNvSpPr/>
            <p:nvPr/>
          </p:nvSpPr>
          <p:spPr>
            <a:xfrm>
              <a:off x="7158148" y="1822567"/>
              <a:ext cx="534256" cy="3390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033AA1-1B78-BCD1-E6FC-5EBA1D3A9D4F}"/>
                </a:ext>
              </a:extLst>
            </p:cNvPr>
            <p:cNvSpPr/>
            <p:nvPr/>
          </p:nvSpPr>
          <p:spPr>
            <a:xfrm>
              <a:off x="8692545" y="1834266"/>
              <a:ext cx="534256" cy="339048"/>
            </a:xfrm>
            <a:prstGeom prst="roundRect">
              <a:avLst/>
            </a:prstGeom>
            <a:solidFill>
              <a:srgbClr val="FF7CC0">
                <a:alpha val="65882"/>
              </a:srgb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861968-E325-4E2C-B269-73616C78041F}"/>
                </a:ext>
              </a:extLst>
            </p:cNvPr>
            <p:cNvSpPr/>
            <p:nvPr/>
          </p:nvSpPr>
          <p:spPr>
            <a:xfrm>
              <a:off x="10265086" y="1825625"/>
              <a:ext cx="534256" cy="33904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BB826E-0B35-A963-B3D9-F051540D0FF5}"/>
                </a:ext>
              </a:extLst>
            </p:cNvPr>
            <p:cNvSpPr txBox="1"/>
            <p:nvPr/>
          </p:nvSpPr>
          <p:spPr>
            <a:xfrm>
              <a:off x="8473561" y="1214675"/>
              <a:ext cx="926278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Cancer</a:t>
              </a:r>
            </a:p>
            <a:p>
              <a:pPr algn="ctr"/>
              <a:r>
                <a:rPr lang="en-US" sz="1600"/>
                <a:t>Plasma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C5FF4B-C9ED-53D4-E428-515920550698}"/>
              </a:ext>
            </a:extLst>
          </p:cNvPr>
          <p:cNvGrpSpPr/>
          <p:nvPr/>
        </p:nvGrpSpPr>
        <p:grpSpPr>
          <a:xfrm>
            <a:off x="3842077" y="2601427"/>
            <a:ext cx="4476992" cy="971449"/>
            <a:chOff x="6686074" y="3097048"/>
            <a:chExt cx="4476992" cy="97144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046105D-1EFA-CD64-DBE9-E442B3038871}"/>
                </a:ext>
              </a:extLst>
            </p:cNvPr>
            <p:cNvSpPr/>
            <p:nvPr/>
          </p:nvSpPr>
          <p:spPr>
            <a:xfrm>
              <a:off x="6686074" y="3097048"/>
              <a:ext cx="4476992" cy="9714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38E3C2-671E-89D4-BE96-F58B2712D8CA}"/>
                </a:ext>
              </a:extLst>
            </p:cNvPr>
            <p:cNvSpPr txBox="1"/>
            <p:nvPr/>
          </p:nvSpPr>
          <p:spPr>
            <a:xfrm>
              <a:off x="7034794" y="3183445"/>
              <a:ext cx="3735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Data generation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18840-C732-1CC9-C8F3-D230CDA553AD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6079493" y="2345679"/>
            <a:ext cx="1080" cy="2557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89B124-871F-6777-01B7-159505D60A7C}"/>
              </a:ext>
            </a:extLst>
          </p:cNvPr>
          <p:cNvCxnSpPr>
            <a:cxnSpLocks/>
          </p:cNvCxnSpPr>
          <p:nvPr/>
        </p:nvCxnSpPr>
        <p:spPr>
          <a:xfrm>
            <a:off x="6096000" y="3611970"/>
            <a:ext cx="0" cy="20083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E38001-32B8-2D84-290C-1D49C9B51FC9}"/>
              </a:ext>
            </a:extLst>
          </p:cNvPr>
          <p:cNvGrpSpPr/>
          <p:nvPr/>
        </p:nvGrpSpPr>
        <p:grpSpPr>
          <a:xfrm>
            <a:off x="5577182" y="3074433"/>
            <a:ext cx="1004622" cy="361644"/>
            <a:chOff x="4757702" y="2642101"/>
            <a:chExt cx="2540144" cy="914400"/>
          </a:xfrm>
        </p:grpSpPr>
        <p:pic>
          <p:nvPicPr>
            <p:cNvPr id="22" name="Graphic 21" descr="DNA with solid fill">
              <a:extLst>
                <a:ext uri="{FF2B5EF4-FFF2-40B4-BE49-F238E27FC236}">
                  <a16:creationId xmlns:a16="http://schemas.microsoft.com/office/drawing/2014/main" id="{0898B943-ED05-5EE1-E9DC-6BE8F088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3446" y="2642101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DNA with solid fill">
              <a:extLst>
                <a:ext uri="{FF2B5EF4-FFF2-40B4-BE49-F238E27FC236}">
                  <a16:creationId xmlns:a16="http://schemas.microsoft.com/office/drawing/2014/main" id="{B450DA2F-0EED-6D91-EC3E-057D65130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41531" y="2642101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NA with solid fill">
              <a:extLst>
                <a:ext uri="{FF2B5EF4-FFF2-40B4-BE49-F238E27FC236}">
                  <a16:creationId xmlns:a16="http://schemas.microsoft.com/office/drawing/2014/main" id="{AB5901D1-5590-B6AB-B800-D5DA2A33F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9617" y="264210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NA with solid fill">
              <a:extLst>
                <a:ext uri="{FF2B5EF4-FFF2-40B4-BE49-F238E27FC236}">
                  <a16:creationId xmlns:a16="http://schemas.microsoft.com/office/drawing/2014/main" id="{1E48459C-7BB6-31C2-3134-B25CBC87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57702" y="2642101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6E6569-800D-0A62-959E-B4367B4BE50F}"/>
              </a:ext>
            </a:extLst>
          </p:cNvPr>
          <p:cNvGrpSpPr/>
          <p:nvPr/>
        </p:nvGrpSpPr>
        <p:grpSpPr>
          <a:xfrm>
            <a:off x="3857504" y="3803654"/>
            <a:ext cx="4476992" cy="1260309"/>
            <a:chOff x="2225349" y="4312793"/>
            <a:chExt cx="4476992" cy="12603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1CD6E1-ADCF-45BE-DF10-245D631AF5BA}"/>
                </a:ext>
              </a:extLst>
            </p:cNvPr>
            <p:cNvGrpSpPr/>
            <p:nvPr/>
          </p:nvGrpSpPr>
          <p:grpSpPr>
            <a:xfrm>
              <a:off x="2225349" y="4312793"/>
              <a:ext cx="4476992" cy="1260309"/>
              <a:chOff x="6686074" y="3097048"/>
              <a:chExt cx="4476992" cy="126030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4DC0D3-9202-F949-CC83-D9E62F9BEBCD}"/>
                  </a:ext>
                </a:extLst>
              </p:cNvPr>
              <p:cNvSpPr/>
              <p:nvPr/>
            </p:nvSpPr>
            <p:spPr>
              <a:xfrm>
                <a:off x="6686074" y="3097048"/>
                <a:ext cx="4476992" cy="126030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585A23-6D94-E60A-10C7-216C8AD7AC15}"/>
                  </a:ext>
                </a:extLst>
              </p:cNvPr>
              <p:cNvSpPr txBox="1"/>
              <p:nvPr/>
            </p:nvSpPr>
            <p:spPr>
              <a:xfrm>
                <a:off x="6713136" y="3155658"/>
                <a:ext cx="4432342" cy="646986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Unique pair of images: </a:t>
                </a:r>
              </a:p>
              <a:p>
                <a:pPr algn="ctr"/>
                <a:r>
                  <a:rPr lang="en-US" sz="1600"/>
                  <a:t>one cancer and one non-cancer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33CA89-6E8F-D1CE-A9DB-012455C78B9C}"/>
                </a:ext>
              </a:extLst>
            </p:cNvPr>
            <p:cNvSpPr/>
            <p:nvPr/>
          </p:nvSpPr>
          <p:spPr>
            <a:xfrm>
              <a:off x="3625097" y="5071143"/>
              <a:ext cx="534256" cy="3390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078CB9-CAD4-400D-B382-0CBD32A0C105}"/>
                </a:ext>
              </a:extLst>
            </p:cNvPr>
            <p:cNvSpPr/>
            <p:nvPr/>
          </p:nvSpPr>
          <p:spPr>
            <a:xfrm>
              <a:off x="4735322" y="5064609"/>
              <a:ext cx="534256" cy="339048"/>
            </a:xfrm>
            <a:prstGeom prst="roundRect">
              <a:avLst/>
            </a:prstGeom>
            <a:solidFill>
              <a:srgbClr val="FF7CC0">
                <a:alpha val="65882"/>
              </a:srgb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D3CBAA5-3066-2FB6-D32F-EC6AFFF7FFA0}"/>
              </a:ext>
            </a:extLst>
          </p:cNvPr>
          <p:cNvSpPr txBox="1"/>
          <p:nvPr/>
        </p:nvSpPr>
        <p:spPr>
          <a:xfrm>
            <a:off x="7298646" y="3199470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*Proprietary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EF28C7-E005-7D7F-54C6-CF4D21FF691B}"/>
              </a:ext>
            </a:extLst>
          </p:cNvPr>
          <p:cNvGrpSpPr/>
          <p:nvPr/>
        </p:nvGrpSpPr>
        <p:grpSpPr>
          <a:xfrm>
            <a:off x="337392" y="2460634"/>
            <a:ext cx="2994814" cy="1260309"/>
            <a:chOff x="6686074" y="3097048"/>
            <a:chExt cx="4476992" cy="126030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B5850D4-E8C4-7EB0-BB27-A33B7AE56638}"/>
                </a:ext>
              </a:extLst>
            </p:cNvPr>
            <p:cNvSpPr/>
            <p:nvPr/>
          </p:nvSpPr>
          <p:spPr>
            <a:xfrm>
              <a:off x="6686074" y="3097048"/>
              <a:ext cx="4476992" cy="126030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EC7273-E191-BE6E-48E5-E851156703E2}"/>
                </a:ext>
              </a:extLst>
            </p:cNvPr>
            <p:cNvSpPr txBox="1"/>
            <p:nvPr/>
          </p:nvSpPr>
          <p:spPr>
            <a:xfrm>
              <a:off x="6686074" y="3188593"/>
              <a:ext cx="4476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User selects: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Genomic region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Level of background noise</a:t>
              </a:r>
            </a:p>
            <a:p>
              <a:pPr marL="342900" indent="-342900" algn="ctr">
                <a:buAutoNum type="arabicPeriod"/>
              </a:pPr>
              <a:r>
                <a:rPr lang="en-US" sz="1600"/>
                <a:t>Level of signal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5653ED-5084-F156-8128-620558977279}"/>
              </a:ext>
            </a:extLst>
          </p:cNvPr>
          <p:cNvCxnSpPr>
            <a:cxnSpLocks/>
            <a:stCxn id="31" idx="3"/>
            <a:endCxn id="17" idx="1"/>
          </p:cNvCxnSpPr>
          <p:nvPr/>
        </p:nvCxnSpPr>
        <p:spPr>
          <a:xfrm flipV="1">
            <a:off x="3332206" y="3087152"/>
            <a:ext cx="509871" cy="363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678203-C29C-9E29-A75E-2E7AD345E6AE}"/>
              </a:ext>
            </a:extLst>
          </p:cNvPr>
          <p:cNvGrpSpPr/>
          <p:nvPr/>
        </p:nvGrpSpPr>
        <p:grpSpPr>
          <a:xfrm>
            <a:off x="337392" y="3803059"/>
            <a:ext cx="2994814" cy="1256744"/>
            <a:chOff x="6686074" y="3097048"/>
            <a:chExt cx="4476992" cy="714026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D30707D-8DAD-C21F-16A5-6A170C12FB07}"/>
                </a:ext>
              </a:extLst>
            </p:cNvPr>
            <p:cNvSpPr/>
            <p:nvPr/>
          </p:nvSpPr>
          <p:spPr>
            <a:xfrm>
              <a:off x="6686074" y="3097048"/>
              <a:ext cx="4476992" cy="7140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F8A34D-B74D-F07D-119B-4AC05C9152A1}"/>
                </a:ext>
              </a:extLst>
            </p:cNvPr>
            <p:cNvSpPr txBox="1"/>
            <p:nvPr/>
          </p:nvSpPr>
          <p:spPr>
            <a:xfrm>
              <a:off x="6686074" y="3141404"/>
              <a:ext cx="4476992" cy="612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/>
                <a:t>Key features: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600"/>
                <a:t>Background noise is shared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600"/>
                <a:t>Signal present in the cancer image with high probability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1807901-C8D5-2AC0-0F92-DA0280C27034}"/>
              </a:ext>
            </a:extLst>
          </p:cNvPr>
          <p:cNvCxnSpPr>
            <a:cxnSpLocks/>
          </p:cNvCxnSpPr>
          <p:nvPr/>
        </p:nvCxnSpPr>
        <p:spPr>
          <a:xfrm>
            <a:off x="3335568" y="4433215"/>
            <a:ext cx="525298" cy="59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C58BD2-8CB4-F82E-870E-7268CD1781BC}"/>
              </a:ext>
            </a:extLst>
          </p:cNvPr>
          <p:cNvGrpSpPr/>
          <p:nvPr/>
        </p:nvGrpSpPr>
        <p:grpSpPr>
          <a:xfrm>
            <a:off x="3866253" y="5266843"/>
            <a:ext cx="2229747" cy="1125581"/>
            <a:chOff x="6686074" y="3097048"/>
            <a:chExt cx="4476992" cy="714026"/>
          </a:xfrm>
          <a:solidFill>
            <a:schemeClr val="accent4"/>
          </a:solidFill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B29A1D2-02E9-D3D9-CEBC-E5BE5656B15A}"/>
                </a:ext>
              </a:extLst>
            </p:cNvPr>
            <p:cNvSpPr/>
            <p:nvPr/>
          </p:nvSpPr>
          <p:spPr>
            <a:xfrm>
              <a:off x="6686074" y="3097048"/>
              <a:ext cx="4476992" cy="714026"/>
            </a:xfrm>
            <a:prstGeom prst="roundRect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77E8C98-B4BE-ACB6-D8A3-F98A614064AC}"/>
                </a:ext>
              </a:extLst>
            </p:cNvPr>
            <p:cNvSpPr txBox="1"/>
            <p:nvPr/>
          </p:nvSpPr>
          <p:spPr>
            <a:xfrm>
              <a:off x="6686074" y="3196932"/>
              <a:ext cx="4476992" cy="527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High quality training data with minimal confounding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D083742-6E7E-D594-5F53-C4A816492624}"/>
              </a:ext>
            </a:extLst>
          </p:cNvPr>
          <p:cNvSpPr txBox="1"/>
          <p:nvPr/>
        </p:nvSpPr>
        <p:spPr>
          <a:xfrm>
            <a:off x="771810" y="5626449"/>
            <a:ext cx="2125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Why this matters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1EF28D5-6935-9380-1346-79B8AAF5CA03}"/>
              </a:ext>
            </a:extLst>
          </p:cNvPr>
          <p:cNvGrpSpPr/>
          <p:nvPr/>
        </p:nvGrpSpPr>
        <p:grpSpPr>
          <a:xfrm>
            <a:off x="6220161" y="5266843"/>
            <a:ext cx="2114335" cy="1125581"/>
            <a:chOff x="6686074" y="3097048"/>
            <a:chExt cx="4476992" cy="714026"/>
          </a:xfrm>
          <a:solidFill>
            <a:schemeClr val="accent4"/>
          </a:solidFill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D314B106-3F8D-C43D-1DF3-B7EE3C19FB2B}"/>
                </a:ext>
              </a:extLst>
            </p:cNvPr>
            <p:cNvSpPr/>
            <p:nvPr/>
          </p:nvSpPr>
          <p:spPr>
            <a:xfrm>
              <a:off x="6686074" y="3097048"/>
              <a:ext cx="4476992" cy="714026"/>
            </a:xfrm>
            <a:prstGeom prst="roundRect">
              <a:avLst/>
            </a:prstGeom>
            <a:grp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EA7BB6-CF77-7464-1555-7F2555632921}"/>
                </a:ext>
              </a:extLst>
            </p:cNvPr>
            <p:cNvSpPr txBox="1"/>
            <p:nvPr/>
          </p:nvSpPr>
          <p:spPr>
            <a:xfrm>
              <a:off x="6686074" y="3185329"/>
              <a:ext cx="4476992" cy="527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Can generate billions of unique images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686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20A91-4E28-0A83-9620-93D596B3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EF55AA-8152-8670-6538-56AA4ECAEEC9}"/>
              </a:ext>
            </a:extLst>
          </p:cNvPr>
          <p:cNvSpPr/>
          <p:nvPr/>
        </p:nvSpPr>
        <p:spPr>
          <a:xfrm>
            <a:off x="5683469" y="710863"/>
            <a:ext cx="520262" cy="4300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FAC28-7A31-9FDF-1E8E-5CAA241CACA1}"/>
              </a:ext>
            </a:extLst>
          </p:cNvPr>
          <p:cNvSpPr txBox="1"/>
          <p:nvPr/>
        </p:nvSpPr>
        <p:spPr>
          <a:xfrm>
            <a:off x="6244665" y="1732419"/>
            <a:ext cx="1140143" cy="4086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Region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933F0-3E3E-6373-26EE-AC5ABB1C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+ data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0052A-5CE9-A7D5-801B-67A62296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E68C88-88C3-FC8B-2416-612D87A8B9DC}"/>
              </a:ext>
            </a:extLst>
          </p:cNvPr>
          <p:cNvSpPr txBox="1"/>
          <p:nvPr/>
        </p:nvSpPr>
        <p:spPr>
          <a:xfrm>
            <a:off x="4632924" y="1154549"/>
            <a:ext cx="2659529" cy="408623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S3 Bucket with all </a:t>
            </a:r>
            <a:r>
              <a:rPr lang="en-US" err="1"/>
              <a:t>bams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60236-55AF-5F87-B7C9-2A3DD13A29E1}"/>
              </a:ext>
            </a:extLst>
          </p:cNvPr>
          <p:cNvSpPr txBox="1"/>
          <p:nvPr/>
        </p:nvSpPr>
        <p:spPr>
          <a:xfrm>
            <a:off x="4691706" y="2337944"/>
            <a:ext cx="25171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Subset </a:t>
            </a:r>
            <a:r>
              <a:rPr lang="en-US" err="1"/>
              <a:t>bams</a:t>
            </a:r>
            <a:r>
              <a:rPr lang="en-US"/>
              <a:t> to region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703E81-28B7-822A-E9F5-6F644A65003F}"/>
              </a:ext>
            </a:extLst>
          </p:cNvPr>
          <p:cNvSpPr txBox="1"/>
          <p:nvPr/>
        </p:nvSpPr>
        <p:spPr>
          <a:xfrm>
            <a:off x="4878409" y="2927878"/>
            <a:ext cx="214160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Pre-train on biopsy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5DBC3E-04AC-E8B9-4ACE-EAEA3F1BB3FC}"/>
              </a:ext>
            </a:extLst>
          </p:cNvPr>
          <p:cNvSpPr txBox="1"/>
          <p:nvPr/>
        </p:nvSpPr>
        <p:spPr>
          <a:xfrm>
            <a:off x="4312590" y="3493685"/>
            <a:ext cx="3273246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Train on generated data</a:t>
            </a:r>
          </a:p>
          <a:p>
            <a:pPr algn="ctr"/>
            <a:r>
              <a:rPr lang="en-US" dirty="0"/>
              <a:t>Data is generated in real-time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D48ABA-E596-5DF8-842A-3706AC72B683}"/>
              </a:ext>
            </a:extLst>
          </p:cNvPr>
          <p:cNvSpPr txBox="1"/>
          <p:nvPr/>
        </p:nvSpPr>
        <p:spPr>
          <a:xfrm>
            <a:off x="4095052" y="4413580"/>
            <a:ext cx="3708321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Produce inferences on real cfDNA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4D7BDA-F880-475E-2926-1DA95EAAF69D}"/>
              </a:ext>
            </a:extLst>
          </p:cNvPr>
          <p:cNvGrpSpPr/>
          <p:nvPr/>
        </p:nvGrpSpPr>
        <p:grpSpPr>
          <a:xfrm>
            <a:off x="2647524" y="3002789"/>
            <a:ext cx="1226097" cy="925473"/>
            <a:chOff x="2647292" y="2940193"/>
            <a:chExt cx="1226097" cy="92547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085DCCF-3EFA-2632-A81A-3BD6F308EA5F}"/>
                </a:ext>
              </a:extLst>
            </p:cNvPr>
            <p:cNvSpPr/>
            <p:nvPr/>
          </p:nvSpPr>
          <p:spPr>
            <a:xfrm>
              <a:off x="2647292" y="2940193"/>
              <a:ext cx="1226097" cy="92547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2C6DA43-9858-9958-D15B-EC41AE9C21D0}"/>
                </a:ext>
              </a:extLst>
            </p:cNvPr>
            <p:cNvGrpSpPr/>
            <p:nvPr/>
          </p:nvGrpSpPr>
          <p:grpSpPr>
            <a:xfrm>
              <a:off x="2675968" y="3033603"/>
              <a:ext cx="1172289" cy="744736"/>
              <a:chOff x="4897067" y="3809034"/>
              <a:chExt cx="1172289" cy="7447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235453-F9A8-E07F-5F75-FB27F7F2BFE9}"/>
                  </a:ext>
                </a:extLst>
              </p:cNvPr>
              <p:cNvSpPr txBox="1"/>
              <p:nvPr/>
            </p:nvSpPr>
            <p:spPr>
              <a:xfrm>
                <a:off x="4954346" y="4166579"/>
                <a:ext cx="204383" cy="387191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3AE00F6-4B16-A637-1619-C5D1A49EF94B}"/>
                  </a:ext>
                </a:extLst>
              </p:cNvPr>
              <p:cNvSpPr txBox="1"/>
              <p:nvPr/>
            </p:nvSpPr>
            <p:spPr>
              <a:xfrm>
                <a:off x="4897067" y="3809034"/>
                <a:ext cx="1172289" cy="715089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1 GPU</a:t>
                </a:r>
              </a:p>
              <a:p>
                <a:pPr algn="ctr"/>
                <a:r>
                  <a:rPr lang="en-US"/>
                  <a:t>64x CPU</a:t>
                </a:r>
              </a:p>
            </p:txBody>
          </p:sp>
        </p:grp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EAF2A6E-C2B5-4EF4-DCF6-52DE1E2767C0}"/>
              </a:ext>
            </a:extLst>
          </p:cNvPr>
          <p:cNvSpPr/>
          <p:nvPr/>
        </p:nvSpPr>
        <p:spPr>
          <a:xfrm>
            <a:off x="4000471" y="2145007"/>
            <a:ext cx="3931142" cy="291238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219471-11C7-9B66-5EBA-847145594C4A}"/>
              </a:ext>
            </a:extLst>
          </p:cNvPr>
          <p:cNvSpPr txBox="1"/>
          <p:nvPr/>
        </p:nvSpPr>
        <p:spPr>
          <a:xfrm>
            <a:off x="4216165" y="1732671"/>
            <a:ext cx="1586949" cy="4086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Regions 1-25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602D78-3D6E-2A28-5AF3-C9923C569E34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5962689" y="1563172"/>
            <a:ext cx="3353" cy="58183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AEE813A-4226-3D60-5705-D1F5E9A2BC06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5949213" y="2746567"/>
            <a:ext cx="1043" cy="18131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B658571-A4EF-7365-FBFB-E050725B4BE3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5949213" y="3336501"/>
            <a:ext cx="0" cy="15718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96E7A5D-16C8-5238-34F8-01825892E094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5949213" y="4208774"/>
            <a:ext cx="0" cy="20480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eases · nextflow-io/nextflow">
            <a:extLst>
              <a:ext uri="{FF2B5EF4-FFF2-40B4-BE49-F238E27FC236}">
                <a16:creationId xmlns:a16="http://schemas.microsoft.com/office/drawing/2014/main" id="{4881CA22-1267-F464-162C-83ADF748D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9" b="19653"/>
          <a:stretch/>
        </p:blipFill>
        <p:spPr bwMode="auto">
          <a:xfrm>
            <a:off x="6281285" y="1800200"/>
            <a:ext cx="1066902" cy="2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WS icon PNG and SVG Vector Free Download">
            <a:extLst>
              <a:ext uri="{FF2B5EF4-FFF2-40B4-BE49-F238E27FC236}">
                <a16:creationId xmlns:a16="http://schemas.microsoft.com/office/drawing/2014/main" id="{9CF47F1E-1F1C-9385-57FA-73A500E5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86" y="710863"/>
            <a:ext cx="430076" cy="4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7B8968-BB5E-BD07-B67C-5227513BE4DC}"/>
              </a:ext>
            </a:extLst>
          </p:cNvPr>
          <p:cNvSpPr txBox="1"/>
          <p:nvPr/>
        </p:nvSpPr>
        <p:spPr>
          <a:xfrm>
            <a:off x="2713770" y="2633457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One Run</a:t>
            </a:r>
          </a:p>
        </p:txBody>
      </p:sp>
    </p:spTree>
    <p:extLst>
      <p:ext uri="{BB962C8B-B14F-4D97-AF65-F5344CB8AC3E}">
        <p14:creationId xmlns:p14="http://schemas.microsoft.com/office/powerpoint/2010/main" val="425368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8925-FF6A-5C6E-2474-0DB5817DF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EFAA6B-044A-1577-52BC-CA7F9975D0F6}"/>
              </a:ext>
            </a:extLst>
          </p:cNvPr>
          <p:cNvSpPr/>
          <p:nvPr/>
        </p:nvSpPr>
        <p:spPr>
          <a:xfrm>
            <a:off x="5683469" y="710863"/>
            <a:ext cx="520262" cy="4300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55990-5558-AFF6-D3F3-440A137F54EB}"/>
              </a:ext>
            </a:extLst>
          </p:cNvPr>
          <p:cNvSpPr txBox="1"/>
          <p:nvPr/>
        </p:nvSpPr>
        <p:spPr>
          <a:xfrm>
            <a:off x="6244665" y="1732419"/>
            <a:ext cx="1140143" cy="4086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Region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43332-C51E-691E-D531-73A86F21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+ data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5005C-05B5-5BD7-9F54-1F69AE20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D56D98-019E-7152-F31B-97A668058A31}"/>
              </a:ext>
            </a:extLst>
          </p:cNvPr>
          <p:cNvSpPr txBox="1"/>
          <p:nvPr/>
        </p:nvSpPr>
        <p:spPr>
          <a:xfrm>
            <a:off x="4632924" y="1154549"/>
            <a:ext cx="2659529" cy="408623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S3 Bucket with all </a:t>
            </a:r>
            <a:r>
              <a:rPr lang="en-US" err="1"/>
              <a:t>bams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F4DCEA-B73E-F519-1163-3833D0ADE8C6}"/>
              </a:ext>
            </a:extLst>
          </p:cNvPr>
          <p:cNvSpPr txBox="1"/>
          <p:nvPr/>
        </p:nvSpPr>
        <p:spPr>
          <a:xfrm>
            <a:off x="4691706" y="2337944"/>
            <a:ext cx="25171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Subset </a:t>
            </a:r>
            <a:r>
              <a:rPr lang="en-US" err="1"/>
              <a:t>bams</a:t>
            </a:r>
            <a:r>
              <a:rPr lang="en-US"/>
              <a:t> to region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A9F6A1-733A-D074-8DA1-21FC5C0DB7F4}"/>
              </a:ext>
            </a:extLst>
          </p:cNvPr>
          <p:cNvSpPr txBox="1"/>
          <p:nvPr/>
        </p:nvSpPr>
        <p:spPr>
          <a:xfrm>
            <a:off x="4878409" y="2927878"/>
            <a:ext cx="214160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Pre-train on biopsy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5C1E4A-7BE2-9D8C-6702-516CAE6631BB}"/>
              </a:ext>
            </a:extLst>
          </p:cNvPr>
          <p:cNvSpPr txBox="1"/>
          <p:nvPr/>
        </p:nvSpPr>
        <p:spPr>
          <a:xfrm>
            <a:off x="4312590" y="3493685"/>
            <a:ext cx="3273246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Train on generated data</a:t>
            </a:r>
          </a:p>
          <a:p>
            <a:pPr algn="ctr"/>
            <a:r>
              <a:rPr lang="en-US" dirty="0"/>
              <a:t>Data is generated in real-time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48F933-9CF8-8134-1482-0AF00A90101C}"/>
              </a:ext>
            </a:extLst>
          </p:cNvPr>
          <p:cNvSpPr txBox="1"/>
          <p:nvPr/>
        </p:nvSpPr>
        <p:spPr>
          <a:xfrm>
            <a:off x="4095052" y="4413580"/>
            <a:ext cx="3708321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Produce inferences on real cfDNA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6428D7-9A4F-F323-0B8B-633B45E60EC4}"/>
              </a:ext>
            </a:extLst>
          </p:cNvPr>
          <p:cNvGrpSpPr/>
          <p:nvPr/>
        </p:nvGrpSpPr>
        <p:grpSpPr>
          <a:xfrm>
            <a:off x="2647524" y="3002789"/>
            <a:ext cx="1226097" cy="925473"/>
            <a:chOff x="2647292" y="2940193"/>
            <a:chExt cx="1226097" cy="92547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8E9A94E-3BFD-E4B6-474B-C261E025E5CF}"/>
                </a:ext>
              </a:extLst>
            </p:cNvPr>
            <p:cNvSpPr/>
            <p:nvPr/>
          </p:nvSpPr>
          <p:spPr>
            <a:xfrm>
              <a:off x="2647292" y="2940193"/>
              <a:ext cx="1226097" cy="92547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C59B38C-4514-3CB6-33DE-E220EEBB8848}"/>
                </a:ext>
              </a:extLst>
            </p:cNvPr>
            <p:cNvGrpSpPr/>
            <p:nvPr/>
          </p:nvGrpSpPr>
          <p:grpSpPr>
            <a:xfrm>
              <a:off x="2675968" y="3033603"/>
              <a:ext cx="1172289" cy="744736"/>
              <a:chOff x="4897067" y="3809034"/>
              <a:chExt cx="1172289" cy="7447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39C02A9-D7D1-9189-A225-CF725D7297BA}"/>
                  </a:ext>
                </a:extLst>
              </p:cNvPr>
              <p:cNvSpPr txBox="1"/>
              <p:nvPr/>
            </p:nvSpPr>
            <p:spPr>
              <a:xfrm>
                <a:off x="4954346" y="4166579"/>
                <a:ext cx="204383" cy="387191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B3C881-05EF-07F7-CC9C-7E0C961A9244}"/>
                  </a:ext>
                </a:extLst>
              </p:cNvPr>
              <p:cNvSpPr txBox="1"/>
              <p:nvPr/>
            </p:nvSpPr>
            <p:spPr>
              <a:xfrm>
                <a:off x="4897067" y="3809034"/>
                <a:ext cx="1172289" cy="715089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1 GPU</a:t>
                </a:r>
              </a:p>
              <a:p>
                <a:pPr algn="ctr"/>
                <a:r>
                  <a:rPr lang="en-US"/>
                  <a:t>64x CPU</a:t>
                </a:r>
              </a:p>
            </p:txBody>
          </p:sp>
        </p:grp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EFA60A2-1B10-71C4-28DF-DC0FEA552292}"/>
              </a:ext>
            </a:extLst>
          </p:cNvPr>
          <p:cNvSpPr/>
          <p:nvPr/>
        </p:nvSpPr>
        <p:spPr>
          <a:xfrm>
            <a:off x="4000471" y="2145007"/>
            <a:ext cx="3931142" cy="291238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3D2599-EDC8-A084-9F74-B01BD8D3658C}"/>
              </a:ext>
            </a:extLst>
          </p:cNvPr>
          <p:cNvSpPr txBox="1"/>
          <p:nvPr/>
        </p:nvSpPr>
        <p:spPr>
          <a:xfrm>
            <a:off x="4216165" y="1732671"/>
            <a:ext cx="1586949" cy="4086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Regions 1-25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EA9A30-7E2D-74CF-CF23-CFBE0F44890E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5962689" y="1563172"/>
            <a:ext cx="3353" cy="58183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912DBE-F122-5504-2476-41C5014B3C48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5949213" y="2746567"/>
            <a:ext cx="1043" cy="18131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B76B75D-6840-1B21-6EDA-B5103173678F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5949213" y="3336501"/>
            <a:ext cx="0" cy="15718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12923E4-5F15-90A0-B305-C37310A027B3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5949213" y="4208774"/>
            <a:ext cx="0" cy="20480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704F772-4414-9239-2E0C-247208FAB2C3}"/>
              </a:ext>
            </a:extLst>
          </p:cNvPr>
          <p:cNvSpPr txBox="1"/>
          <p:nvPr/>
        </p:nvSpPr>
        <p:spPr>
          <a:xfrm>
            <a:off x="3834689" y="5699230"/>
            <a:ext cx="4262705" cy="408623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Concatenate inferences from all regions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7FB9AC6-B100-B9D8-5754-C7A5C5306C0D}"/>
              </a:ext>
            </a:extLst>
          </p:cNvPr>
          <p:cNvCxnSpPr>
            <a:cxnSpLocks/>
            <a:stCxn id="38" idx="2"/>
            <a:endCxn id="85" idx="0"/>
          </p:cNvCxnSpPr>
          <p:nvPr/>
        </p:nvCxnSpPr>
        <p:spPr>
          <a:xfrm>
            <a:off x="5966042" y="5057392"/>
            <a:ext cx="0" cy="64183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eases · nextflow-io/nextflow">
            <a:extLst>
              <a:ext uri="{FF2B5EF4-FFF2-40B4-BE49-F238E27FC236}">
                <a16:creationId xmlns:a16="http://schemas.microsoft.com/office/drawing/2014/main" id="{48D60EDA-8809-F4F1-CBAF-FAC12AA07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9" b="19653"/>
          <a:stretch/>
        </p:blipFill>
        <p:spPr bwMode="auto">
          <a:xfrm>
            <a:off x="6281285" y="1800200"/>
            <a:ext cx="1066902" cy="2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WS icon PNG and SVG Vector Free Download">
            <a:extLst>
              <a:ext uri="{FF2B5EF4-FFF2-40B4-BE49-F238E27FC236}">
                <a16:creationId xmlns:a16="http://schemas.microsoft.com/office/drawing/2014/main" id="{F3A66BA9-BB1F-38B1-B363-471947CE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86" y="710863"/>
            <a:ext cx="430076" cy="4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96D5796A-1CA0-315D-3A98-70A68DFD000A}"/>
              </a:ext>
            </a:extLst>
          </p:cNvPr>
          <p:cNvSpPr txBox="1"/>
          <p:nvPr/>
        </p:nvSpPr>
        <p:spPr>
          <a:xfrm>
            <a:off x="8030581" y="2549204"/>
            <a:ext cx="3699548" cy="1634490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3,600 GPU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240,000 CPU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1.3B training 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218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24 hours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AD87C07-8E53-2B0A-47C1-97AEB8BC0D3B}"/>
              </a:ext>
            </a:extLst>
          </p:cNvPr>
          <p:cNvSpPr txBox="1"/>
          <p:nvPr/>
        </p:nvSpPr>
        <p:spPr>
          <a:xfrm>
            <a:off x="8349038" y="218231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Parallelize over 5415 regions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494F76-90F6-8768-317B-225DCDF46313}"/>
              </a:ext>
            </a:extLst>
          </p:cNvPr>
          <p:cNvSpPr txBox="1"/>
          <p:nvPr/>
        </p:nvSpPr>
        <p:spPr>
          <a:xfrm>
            <a:off x="2713770" y="2633457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One Run</a:t>
            </a:r>
          </a:p>
        </p:txBody>
      </p:sp>
    </p:spTree>
    <p:extLst>
      <p:ext uri="{BB962C8B-B14F-4D97-AF65-F5344CB8AC3E}">
        <p14:creationId xmlns:p14="http://schemas.microsoft.com/office/powerpoint/2010/main" val="2948216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7A898-37E6-5B19-894E-D224C46D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4E946F-95BD-2D84-BEC8-FF4982CB5528}"/>
              </a:ext>
            </a:extLst>
          </p:cNvPr>
          <p:cNvSpPr/>
          <p:nvPr/>
        </p:nvSpPr>
        <p:spPr>
          <a:xfrm>
            <a:off x="5683469" y="710863"/>
            <a:ext cx="520262" cy="4300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83465-73F2-2A9A-8D36-8CD75D028939}"/>
              </a:ext>
            </a:extLst>
          </p:cNvPr>
          <p:cNvSpPr txBox="1"/>
          <p:nvPr/>
        </p:nvSpPr>
        <p:spPr>
          <a:xfrm>
            <a:off x="6244665" y="1732419"/>
            <a:ext cx="1140143" cy="4086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Region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C2944-6805-95EC-735A-BC9EB410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+ data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362A-8EC3-316C-AF4C-81BAD38B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B8E7F1-5B51-F771-24DD-51A4F0E27055}"/>
              </a:ext>
            </a:extLst>
          </p:cNvPr>
          <p:cNvSpPr txBox="1"/>
          <p:nvPr/>
        </p:nvSpPr>
        <p:spPr>
          <a:xfrm>
            <a:off x="4632924" y="1154549"/>
            <a:ext cx="2659529" cy="408623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S3 Bucket with all </a:t>
            </a:r>
            <a:r>
              <a:rPr lang="en-US" err="1"/>
              <a:t>bams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8A34DB-8959-2DA0-C428-C0BBEBD6579B}"/>
              </a:ext>
            </a:extLst>
          </p:cNvPr>
          <p:cNvSpPr txBox="1"/>
          <p:nvPr/>
        </p:nvSpPr>
        <p:spPr>
          <a:xfrm>
            <a:off x="4691706" y="2337944"/>
            <a:ext cx="25171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Subset </a:t>
            </a:r>
            <a:r>
              <a:rPr lang="en-US" err="1"/>
              <a:t>bams</a:t>
            </a:r>
            <a:r>
              <a:rPr lang="en-US"/>
              <a:t> to region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B39FE1-BB6D-3D5A-426A-DD482BF26333}"/>
              </a:ext>
            </a:extLst>
          </p:cNvPr>
          <p:cNvSpPr txBox="1"/>
          <p:nvPr/>
        </p:nvSpPr>
        <p:spPr>
          <a:xfrm>
            <a:off x="4878409" y="2927878"/>
            <a:ext cx="214160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Pre-train on biopsy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70877-5BD8-68E8-5932-47027D98D0CD}"/>
              </a:ext>
            </a:extLst>
          </p:cNvPr>
          <p:cNvSpPr txBox="1"/>
          <p:nvPr/>
        </p:nvSpPr>
        <p:spPr>
          <a:xfrm>
            <a:off x="4312590" y="3493685"/>
            <a:ext cx="3273246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Train on generated data</a:t>
            </a:r>
          </a:p>
          <a:p>
            <a:pPr algn="ctr"/>
            <a:r>
              <a:rPr lang="en-US" dirty="0"/>
              <a:t>Data is generated in real-time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49EE44-3CD7-611A-BDE9-38348E1329EA}"/>
              </a:ext>
            </a:extLst>
          </p:cNvPr>
          <p:cNvSpPr txBox="1"/>
          <p:nvPr/>
        </p:nvSpPr>
        <p:spPr>
          <a:xfrm>
            <a:off x="4095052" y="4413580"/>
            <a:ext cx="3708321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Produce inferences on real cfDNA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4153CE-DC58-005C-6209-832F17C35957}"/>
              </a:ext>
            </a:extLst>
          </p:cNvPr>
          <p:cNvGrpSpPr/>
          <p:nvPr/>
        </p:nvGrpSpPr>
        <p:grpSpPr>
          <a:xfrm>
            <a:off x="2647524" y="3002789"/>
            <a:ext cx="1226097" cy="925473"/>
            <a:chOff x="2647292" y="2940193"/>
            <a:chExt cx="1226097" cy="925473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AFF8839-900C-57A3-3A57-EDD452DF8FEE}"/>
                </a:ext>
              </a:extLst>
            </p:cNvPr>
            <p:cNvSpPr/>
            <p:nvPr/>
          </p:nvSpPr>
          <p:spPr>
            <a:xfrm>
              <a:off x="2647292" y="2940193"/>
              <a:ext cx="1226097" cy="92547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4CF5715-6164-53AB-5769-FB95E17928D2}"/>
                </a:ext>
              </a:extLst>
            </p:cNvPr>
            <p:cNvGrpSpPr/>
            <p:nvPr/>
          </p:nvGrpSpPr>
          <p:grpSpPr>
            <a:xfrm>
              <a:off x="2675968" y="3033603"/>
              <a:ext cx="1172289" cy="744736"/>
              <a:chOff x="4897067" y="3809034"/>
              <a:chExt cx="1172289" cy="7447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37F90E-32EF-1328-1C29-A61F3E48F226}"/>
                  </a:ext>
                </a:extLst>
              </p:cNvPr>
              <p:cNvSpPr txBox="1"/>
              <p:nvPr/>
            </p:nvSpPr>
            <p:spPr>
              <a:xfrm>
                <a:off x="4954346" y="4166579"/>
                <a:ext cx="204383" cy="387191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C3C8E1-C8AD-DD04-58FA-EEAAFD3440D9}"/>
                  </a:ext>
                </a:extLst>
              </p:cNvPr>
              <p:cNvSpPr txBox="1"/>
              <p:nvPr/>
            </p:nvSpPr>
            <p:spPr>
              <a:xfrm>
                <a:off x="4897067" y="3809034"/>
                <a:ext cx="1172289" cy="715089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1 GPU</a:t>
                </a:r>
              </a:p>
              <a:p>
                <a:pPr algn="ctr"/>
                <a:r>
                  <a:rPr lang="en-US"/>
                  <a:t>64x CPU</a:t>
                </a:r>
              </a:p>
            </p:txBody>
          </p:sp>
        </p:grp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84FC2A4-7484-9115-BC3F-2CF6454BE40E}"/>
              </a:ext>
            </a:extLst>
          </p:cNvPr>
          <p:cNvSpPr/>
          <p:nvPr/>
        </p:nvSpPr>
        <p:spPr>
          <a:xfrm>
            <a:off x="4000471" y="2145007"/>
            <a:ext cx="3931142" cy="291238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8C2C37-4762-8E25-B06A-4A3E3C9BEF19}"/>
              </a:ext>
            </a:extLst>
          </p:cNvPr>
          <p:cNvSpPr txBox="1"/>
          <p:nvPr/>
        </p:nvSpPr>
        <p:spPr>
          <a:xfrm>
            <a:off x="4216165" y="1732671"/>
            <a:ext cx="1586949" cy="4086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Regions 1-25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20E5679-7C5F-5AA3-9B5E-7539F894A858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5962689" y="1563172"/>
            <a:ext cx="3353" cy="581835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CD21FF6-370F-F32A-F475-0F541372FC02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5949213" y="2746567"/>
            <a:ext cx="1043" cy="18131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063773E-9DD7-7D3B-8921-FE1345D7D38E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5949213" y="3336501"/>
            <a:ext cx="0" cy="15718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AAFA568-71C2-B0F7-0C8B-B23405C9E5EF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5949213" y="4208774"/>
            <a:ext cx="0" cy="20480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47168CA-19F3-19DD-8DF2-18D4734EB9B3}"/>
              </a:ext>
            </a:extLst>
          </p:cNvPr>
          <p:cNvSpPr txBox="1"/>
          <p:nvPr/>
        </p:nvSpPr>
        <p:spPr>
          <a:xfrm>
            <a:off x="3834689" y="5699230"/>
            <a:ext cx="4262705" cy="408623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Concatenate inferences from all regions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7B243AF-2EF8-053A-A361-1DCF4B1F5E5F}"/>
              </a:ext>
            </a:extLst>
          </p:cNvPr>
          <p:cNvCxnSpPr>
            <a:cxnSpLocks/>
            <a:stCxn id="38" idx="2"/>
            <a:endCxn id="85" idx="0"/>
          </p:cNvCxnSpPr>
          <p:nvPr/>
        </p:nvCxnSpPr>
        <p:spPr>
          <a:xfrm>
            <a:off x="5966042" y="5057392"/>
            <a:ext cx="0" cy="64183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eases · nextflow-io/nextflow">
            <a:extLst>
              <a:ext uri="{FF2B5EF4-FFF2-40B4-BE49-F238E27FC236}">
                <a16:creationId xmlns:a16="http://schemas.microsoft.com/office/drawing/2014/main" id="{C0E562F4-894E-2CF3-260E-7A8EE8507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9" b="19653"/>
          <a:stretch/>
        </p:blipFill>
        <p:spPr bwMode="auto">
          <a:xfrm>
            <a:off x="6281285" y="1800200"/>
            <a:ext cx="1066902" cy="2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WS icon PNG and SVG Vector Free Download">
            <a:extLst>
              <a:ext uri="{FF2B5EF4-FFF2-40B4-BE49-F238E27FC236}">
                <a16:creationId xmlns:a16="http://schemas.microsoft.com/office/drawing/2014/main" id="{61710A25-CC8E-158F-1E30-38C00738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86" y="710863"/>
            <a:ext cx="430076" cy="4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14CB7AEB-6DB5-9E4F-28DB-B23EC8C405CE}"/>
              </a:ext>
            </a:extLst>
          </p:cNvPr>
          <p:cNvSpPr txBox="1"/>
          <p:nvPr/>
        </p:nvSpPr>
        <p:spPr>
          <a:xfrm>
            <a:off x="8030581" y="2549204"/>
            <a:ext cx="3699548" cy="1634490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3,600 GPU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240,000 CPU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1.3B training 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218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24 hours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870EC45-9B20-2A47-F98E-1B4B49DEF963}"/>
              </a:ext>
            </a:extLst>
          </p:cNvPr>
          <p:cNvSpPr txBox="1"/>
          <p:nvPr/>
        </p:nvSpPr>
        <p:spPr>
          <a:xfrm>
            <a:off x="8349038" y="218231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Parallelize over 5415 regions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E999D1-96B4-57DA-0C2F-4F927BEDEE3D}"/>
              </a:ext>
            </a:extLst>
          </p:cNvPr>
          <p:cNvSpPr txBox="1"/>
          <p:nvPr/>
        </p:nvSpPr>
        <p:spPr>
          <a:xfrm>
            <a:off x="2713770" y="2633457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One Run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D92C03-B5AC-9BDE-B71C-B02D0CAA05BE}"/>
              </a:ext>
            </a:extLst>
          </p:cNvPr>
          <p:cNvSpPr txBox="1"/>
          <p:nvPr/>
        </p:nvSpPr>
        <p:spPr>
          <a:xfrm>
            <a:off x="8080567" y="4699847"/>
            <a:ext cx="3699548" cy="715089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N=130 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N=462 biopsy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7EEA4-CA79-E63C-3325-5132B7F77608}"/>
              </a:ext>
            </a:extLst>
          </p:cNvPr>
          <p:cNvSpPr txBox="1"/>
          <p:nvPr/>
        </p:nvSpPr>
        <p:spPr>
          <a:xfrm>
            <a:off x="9155259" y="434148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0A7CD-7B84-9836-4AEA-82C8682315FC}"/>
              </a:ext>
            </a:extLst>
          </p:cNvPr>
          <p:cNvSpPr txBox="1"/>
          <p:nvPr/>
        </p:nvSpPr>
        <p:spPr>
          <a:xfrm>
            <a:off x="88286" y="4872371"/>
            <a:ext cx="3595322" cy="715089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Training: $2 per CGI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Inference: $0.25 per sample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4CD2B-8F20-29FB-AA98-8B216F7C0905}"/>
              </a:ext>
            </a:extLst>
          </p:cNvPr>
          <p:cNvSpPr txBox="1"/>
          <p:nvPr/>
        </p:nvSpPr>
        <p:spPr>
          <a:xfrm>
            <a:off x="964033" y="44528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587051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DE8B-F055-F2EB-D42A-7C829F9F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2" charset="0"/>
              </a:rPr>
              <a:t>Validation: Saliency maps show network focuses on tumor 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FD22-CA43-D78B-A889-A4E094BD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F6D511-B18C-D5B6-9EC1-CC7AE65E93CD}"/>
              </a:ext>
            </a:extLst>
          </p:cNvPr>
          <p:cNvGrpSpPr/>
          <p:nvPr/>
        </p:nvGrpSpPr>
        <p:grpSpPr>
          <a:xfrm>
            <a:off x="1369373" y="1686800"/>
            <a:ext cx="9762772" cy="4396407"/>
            <a:chOff x="2648811" y="646978"/>
            <a:chExt cx="14644160" cy="5851619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1F53159-98C6-20D6-1E08-32C87E801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593" y="1529522"/>
              <a:ext cx="3" cy="446533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77F9771-AEF6-67A7-A3C2-D29AB0FDCA49}"/>
                </a:ext>
              </a:extLst>
            </p:cNvPr>
            <p:cNvCxnSpPr>
              <a:cxnSpLocks/>
            </p:cNvCxnSpPr>
            <p:nvPr/>
          </p:nvCxnSpPr>
          <p:spPr>
            <a:xfrm>
              <a:off x="3021000" y="1360736"/>
              <a:ext cx="2947610" cy="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4A2848-CE86-4713-3476-F4A2350F5E1E}"/>
                </a:ext>
              </a:extLst>
            </p:cNvPr>
            <p:cNvGrpSpPr/>
            <p:nvPr/>
          </p:nvGrpSpPr>
          <p:grpSpPr>
            <a:xfrm>
              <a:off x="6398686" y="1506491"/>
              <a:ext cx="2992611" cy="4521020"/>
              <a:chOff x="4465080" y="1255305"/>
              <a:chExt cx="3158879" cy="4772206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B4F917E8-378F-7730-31C3-8E3CC3BFA1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19" r="-145"/>
              <a:stretch/>
            </p:blipFill>
            <p:spPr bwMode="auto">
              <a:xfrm>
                <a:off x="4501047" y="1255306"/>
                <a:ext cx="3086942" cy="4772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885B82-A5A8-668C-B7BB-72EB80D4BCD9}"/>
                  </a:ext>
                </a:extLst>
              </p:cNvPr>
              <p:cNvSpPr/>
              <p:nvPr/>
            </p:nvSpPr>
            <p:spPr>
              <a:xfrm>
                <a:off x="4465080" y="1255305"/>
                <a:ext cx="3158879" cy="4772205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u="sng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9E4772-D535-E91E-DFF1-03B168CD2392}"/>
                </a:ext>
              </a:extLst>
            </p:cNvPr>
            <p:cNvCxnSpPr>
              <a:cxnSpLocks/>
            </p:cNvCxnSpPr>
            <p:nvPr/>
          </p:nvCxnSpPr>
          <p:spPr>
            <a:xfrm>
              <a:off x="6054441" y="3559629"/>
              <a:ext cx="259273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E608A0-FCBA-96CA-57AA-860EC75EA623}"/>
                </a:ext>
              </a:extLst>
            </p:cNvPr>
            <p:cNvSpPr txBox="1"/>
            <p:nvPr/>
          </p:nvSpPr>
          <p:spPr>
            <a:xfrm>
              <a:off x="2767758" y="646978"/>
              <a:ext cx="3550297" cy="61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Sequence reads of a stage II breast cancer sample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5CFDD8-1F27-3ECE-954C-87B8EF5FDDEF}"/>
                </a:ext>
              </a:extLst>
            </p:cNvPr>
            <p:cNvSpPr txBox="1"/>
            <p:nvPr/>
          </p:nvSpPr>
          <p:spPr>
            <a:xfrm>
              <a:off x="9821371" y="1970726"/>
              <a:ext cx="7471600" cy="270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tx2"/>
                  </a:solidFill>
                  <a:latin typeface="Helvetica" pitchFamily="2" charset="0"/>
                </a:rPr>
                <a:t>Highlighted pixels are areas that the model has identified as important in classifying this sample as cancer</a:t>
              </a:r>
              <a:br>
                <a:rPr lang="en-US">
                  <a:solidFill>
                    <a:schemeClr val="tx2"/>
                  </a:solidFill>
                  <a:latin typeface="Helvetica" pitchFamily="2" charset="0"/>
                </a:rPr>
              </a:br>
              <a:endParaRPr lang="en-US">
                <a:solidFill>
                  <a:schemeClr val="tx2"/>
                </a:solidFill>
                <a:latin typeface="Helvetica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tx2"/>
                  </a:solidFill>
                  <a:latin typeface="Helvetica" pitchFamily="2" charset="0"/>
                </a:rPr>
                <a:t>The model has correctly detected the four fully methylated reads that are indicative of cancer in this region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8632BF-C368-3647-349E-96CC71CF1668}"/>
                </a:ext>
              </a:extLst>
            </p:cNvPr>
            <p:cNvGrpSpPr/>
            <p:nvPr/>
          </p:nvGrpSpPr>
          <p:grpSpPr>
            <a:xfrm>
              <a:off x="9629904" y="5193680"/>
              <a:ext cx="2507532" cy="348204"/>
              <a:chOff x="9629904" y="5193680"/>
              <a:chExt cx="2507532" cy="3482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FB01895-663B-4BB7-A1F9-EC1734B3E452}"/>
                  </a:ext>
                </a:extLst>
              </p:cNvPr>
              <p:cNvSpPr/>
              <p:nvPr/>
            </p:nvSpPr>
            <p:spPr>
              <a:xfrm>
                <a:off x="9629904" y="5248493"/>
                <a:ext cx="173516" cy="172329"/>
              </a:xfrm>
              <a:prstGeom prst="rect">
                <a:avLst/>
              </a:prstGeom>
              <a:solidFill>
                <a:srgbClr val="FEAAAA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57A994-D0CA-7BA1-9A99-F2E55FEF3465}"/>
                  </a:ext>
                </a:extLst>
              </p:cNvPr>
              <p:cNvSpPr txBox="1"/>
              <p:nvPr/>
            </p:nvSpPr>
            <p:spPr>
              <a:xfrm>
                <a:off x="9787296" y="5193680"/>
                <a:ext cx="2350140" cy="348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>
                    <a:solidFill>
                      <a:schemeClr val="tx2"/>
                    </a:solidFill>
                  </a:rPr>
                  <a:t>Unmethylated CpG</a:t>
                </a:r>
                <a:endParaRPr lang="en-US" sz="11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20E8F65-3D98-C507-6250-650EB5FFA039}"/>
                </a:ext>
              </a:extLst>
            </p:cNvPr>
            <p:cNvGrpSpPr/>
            <p:nvPr/>
          </p:nvGrpSpPr>
          <p:grpSpPr>
            <a:xfrm>
              <a:off x="9629813" y="5465928"/>
              <a:ext cx="2350229" cy="348204"/>
              <a:chOff x="9629903" y="5193680"/>
              <a:chExt cx="2350229" cy="34820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1C8D5F-C98A-B4EA-B0BD-5F7DA7E8B793}"/>
                  </a:ext>
                </a:extLst>
              </p:cNvPr>
              <p:cNvSpPr/>
              <p:nvPr/>
            </p:nvSpPr>
            <p:spPr>
              <a:xfrm>
                <a:off x="9629903" y="5248491"/>
                <a:ext cx="173516" cy="172330"/>
              </a:xfrm>
              <a:prstGeom prst="rect">
                <a:avLst/>
              </a:prstGeom>
              <a:solidFill>
                <a:srgbClr val="FF000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CF03D3-A9CA-9702-A591-122AB55D231C}"/>
                  </a:ext>
                </a:extLst>
              </p:cNvPr>
              <p:cNvSpPr txBox="1"/>
              <p:nvPr/>
            </p:nvSpPr>
            <p:spPr>
              <a:xfrm>
                <a:off x="9787297" y="5193680"/>
                <a:ext cx="2192835" cy="348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>
                    <a:solidFill>
                      <a:schemeClr val="tx2"/>
                    </a:solidFill>
                  </a:rPr>
                  <a:t>Methylated CpG</a:t>
                </a:r>
                <a:endParaRPr lang="en-US" sz="11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2A4034-8F53-4C32-0202-9C7F4FBC63A7}"/>
                </a:ext>
              </a:extLst>
            </p:cNvPr>
            <p:cNvGrpSpPr/>
            <p:nvPr/>
          </p:nvGrpSpPr>
          <p:grpSpPr>
            <a:xfrm>
              <a:off x="9629814" y="5750510"/>
              <a:ext cx="2350229" cy="348204"/>
              <a:chOff x="9629904" y="5193678"/>
              <a:chExt cx="2350229" cy="34820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820041-B77A-E536-44B0-A6094D38D586}"/>
                  </a:ext>
                </a:extLst>
              </p:cNvPr>
              <p:cNvSpPr/>
              <p:nvPr/>
            </p:nvSpPr>
            <p:spPr>
              <a:xfrm>
                <a:off x="9629904" y="5248492"/>
                <a:ext cx="173516" cy="172329"/>
              </a:xfrm>
              <a:prstGeom prst="rect">
                <a:avLst/>
              </a:prstGeom>
              <a:solidFill>
                <a:srgbClr val="140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3FD322-BC45-29EB-ABC6-45C3F7599411}"/>
                  </a:ext>
                </a:extLst>
              </p:cNvPr>
              <p:cNvSpPr txBox="1"/>
              <p:nvPr/>
            </p:nvSpPr>
            <p:spPr>
              <a:xfrm>
                <a:off x="9787296" y="5193678"/>
                <a:ext cx="2192837" cy="348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>
                    <a:solidFill>
                      <a:schemeClr val="tx2"/>
                    </a:solidFill>
                  </a:rPr>
                  <a:t>No Coverage</a:t>
                </a:r>
                <a:endParaRPr lang="en-US" sz="11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AEA2249-ED6B-CEAE-9B9A-B66B0FF41745}"/>
                </a:ext>
              </a:extLst>
            </p:cNvPr>
            <p:cNvGrpSpPr/>
            <p:nvPr/>
          </p:nvGrpSpPr>
          <p:grpSpPr>
            <a:xfrm>
              <a:off x="3010075" y="1509441"/>
              <a:ext cx="3100690" cy="4989156"/>
              <a:chOff x="2814127" y="1509441"/>
              <a:chExt cx="3100690" cy="498915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7D0BEFE-9BF0-416D-800A-1BEAD764B5B3}"/>
                  </a:ext>
                </a:extLst>
              </p:cNvPr>
              <p:cNvGrpSpPr/>
              <p:nvPr/>
            </p:nvGrpSpPr>
            <p:grpSpPr>
              <a:xfrm>
                <a:off x="2814127" y="1509441"/>
                <a:ext cx="2992611" cy="4521018"/>
                <a:chOff x="1472497" y="1258256"/>
                <a:chExt cx="3158879" cy="4772204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6E39E3DD-F480-E654-FD9E-96CD0129E0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37" r="66874"/>
                <a:stretch/>
              </p:blipFill>
              <p:spPr bwMode="auto">
                <a:xfrm>
                  <a:off x="1472497" y="1316878"/>
                  <a:ext cx="3158879" cy="47106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1B29FD7-F905-2FF9-79F9-E08EAE0830AD}"/>
                    </a:ext>
                  </a:extLst>
                </p:cNvPr>
                <p:cNvSpPr/>
                <p:nvPr/>
              </p:nvSpPr>
              <p:spPr>
                <a:xfrm>
                  <a:off x="1484029" y="1258256"/>
                  <a:ext cx="3111379" cy="4772204"/>
                </a:xfrm>
                <a:prstGeom prst="rect">
                  <a:avLst/>
                </a:pr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363B8E-0A6B-0298-21D1-29766D2E1484}"/>
                  </a:ext>
                </a:extLst>
              </p:cNvPr>
              <p:cNvSpPr/>
              <p:nvPr/>
            </p:nvSpPr>
            <p:spPr>
              <a:xfrm>
                <a:off x="4618328" y="5859740"/>
                <a:ext cx="393937" cy="6128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5A2DB1C-6D20-B468-0639-7F3B2B9AFE6D}"/>
                  </a:ext>
                </a:extLst>
              </p:cNvPr>
              <p:cNvSpPr txBox="1"/>
              <p:nvPr/>
            </p:nvSpPr>
            <p:spPr>
              <a:xfrm>
                <a:off x="3715770" y="6088946"/>
                <a:ext cx="2199047" cy="409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>
                    <a:solidFill>
                      <a:schemeClr val="tx2"/>
                    </a:solidFill>
                  </a:rPr>
                  <a:t>Each line is one sequence read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0CEF78E-7B38-A4B7-2EC3-2896B05FEC45}"/>
                  </a:ext>
                </a:extLst>
              </p:cNvPr>
              <p:cNvCxnSpPr>
                <a:cxnSpLocks/>
                <a:stCxn id="36" idx="2"/>
              </p:cNvCxnSpPr>
              <p:nvPr/>
            </p:nvCxnSpPr>
            <p:spPr>
              <a:xfrm flipH="1">
                <a:off x="4815294" y="5921022"/>
                <a:ext cx="3" cy="214795"/>
              </a:xfrm>
              <a:prstGeom prst="straightConnector1">
                <a:avLst/>
              </a:prstGeom>
              <a:ln w="3175">
                <a:solidFill>
                  <a:schemeClr val="bg2">
                    <a:lumMod val="7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91D192-4AC0-3ED3-6049-BDC90688B949}"/>
                </a:ext>
              </a:extLst>
            </p:cNvPr>
            <p:cNvSpPr txBox="1"/>
            <p:nvPr/>
          </p:nvSpPr>
          <p:spPr>
            <a:xfrm>
              <a:off x="3500838" y="1219308"/>
              <a:ext cx="2057400" cy="266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err="1">
                  <a:solidFill>
                    <a:schemeClr val="tx2"/>
                  </a:solidFill>
                </a:rPr>
                <a:t>CpGs</a:t>
              </a:r>
              <a:r>
                <a:rPr lang="en-US" sz="700">
                  <a:solidFill>
                    <a:schemeClr val="tx2"/>
                  </a:solidFill>
                </a:rPr>
                <a:t> in one genomic region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09C985-3B48-E458-21A3-560BC43EA483}"/>
                </a:ext>
              </a:extLst>
            </p:cNvPr>
            <p:cNvSpPr txBox="1"/>
            <p:nvPr/>
          </p:nvSpPr>
          <p:spPr>
            <a:xfrm rot="16200000">
              <a:off x="2256774" y="3579933"/>
              <a:ext cx="1114166" cy="3300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700">
                  <a:solidFill>
                    <a:schemeClr val="tx2"/>
                  </a:solidFill>
                </a:rPr>
                <a:t>Sequence reads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B52C8E-7604-7D5C-3BD1-3DE5CC849C77}"/>
                </a:ext>
              </a:extLst>
            </p:cNvPr>
            <p:cNvSpPr txBox="1"/>
            <p:nvPr/>
          </p:nvSpPr>
          <p:spPr>
            <a:xfrm>
              <a:off x="6348262" y="653815"/>
              <a:ext cx="3086165" cy="633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Areas that network has identified as important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390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98AE-CD62-36A3-95C2-F8F6638E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/>
                <a:cs typeface="Arial"/>
              </a:rPr>
              <a:t>CORE-HH, The Cancer </a:t>
            </a:r>
            <a:r>
              <a:rPr lang="en-US" sz="2800" b="1" err="1">
                <a:latin typeface="Arial"/>
                <a:cs typeface="Arial"/>
              </a:rPr>
              <a:t>ORigins</a:t>
            </a:r>
            <a:r>
              <a:rPr lang="en-US" sz="2800" b="1">
                <a:latin typeface="Arial"/>
                <a:cs typeface="Arial"/>
              </a:rPr>
              <a:t> Epigenetics</a:t>
            </a:r>
            <a:br>
              <a:rPr lang="en-US" sz="2800"/>
            </a:br>
            <a:r>
              <a:rPr lang="en-US" sz="2800">
                <a:latin typeface="Arial"/>
                <a:cs typeface="Arial"/>
              </a:rPr>
              <a:t>Three-part, case-control study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2E4C6-2E6D-446B-0661-DE9BC1AE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EF2561-FB01-15A4-6F63-A029A642946F}"/>
              </a:ext>
            </a:extLst>
          </p:cNvPr>
          <p:cNvGrpSpPr/>
          <p:nvPr/>
        </p:nvGrpSpPr>
        <p:grpSpPr>
          <a:xfrm>
            <a:off x="631798" y="2083754"/>
            <a:ext cx="6011959" cy="738643"/>
            <a:chOff x="617810" y="1267894"/>
            <a:chExt cx="5288230" cy="6141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DDA067-376B-BC10-7211-78D184621DAC}"/>
                </a:ext>
              </a:extLst>
            </p:cNvPr>
            <p:cNvSpPr/>
            <p:nvPr/>
          </p:nvSpPr>
          <p:spPr>
            <a:xfrm>
              <a:off x="2372268" y="1267894"/>
              <a:ext cx="1609690" cy="61413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63C37A-BB35-079C-1142-921F8F957A8C}"/>
                </a:ext>
              </a:extLst>
            </p:cNvPr>
            <p:cNvSpPr/>
            <p:nvPr/>
          </p:nvSpPr>
          <p:spPr>
            <a:xfrm>
              <a:off x="4126726" y="1267894"/>
              <a:ext cx="1609690" cy="61413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25B550-F448-A586-03B8-6EF3F6265E7C}"/>
                </a:ext>
              </a:extLst>
            </p:cNvPr>
            <p:cNvSpPr/>
            <p:nvPr/>
          </p:nvSpPr>
          <p:spPr>
            <a:xfrm>
              <a:off x="617810" y="1267894"/>
              <a:ext cx="1609690" cy="61413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Expert Cancer Care Navigated Close to Home | Sarah Cannon">
              <a:extLst>
                <a:ext uri="{FF2B5EF4-FFF2-40B4-BE49-F238E27FC236}">
                  <a16:creationId xmlns:a16="http://schemas.microsoft.com/office/drawing/2014/main" id="{662C6911-C0DB-F98B-EC48-A679B7D41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58" y="1274708"/>
              <a:ext cx="1924082" cy="58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7C17057-0EEC-CC48-34CB-660273A9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168" y="1361077"/>
              <a:ext cx="1520036" cy="427770"/>
            </a:xfrm>
            <a:prstGeom prst="rect">
              <a:avLst/>
            </a:prstGeom>
          </p:spPr>
        </p:pic>
        <p:pic>
          <p:nvPicPr>
            <p:cNvPr id="13" name="Picture 12" descr="Text, logo&#10;&#10;Description automatically generated">
              <a:extLst>
                <a:ext uri="{FF2B5EF4-FFF2-40B4-BE49-F238E27FC236}">
                  <a16:creationId xmlns:a16="http://schemas.microsoft.com/office/drawing/2014/main" id="{59892D53-872C-6579-E742-D85869E13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6210" y="1401052"/>
              <a:ext cx="1405756" cy="387795"/>
            </a:xfrm>
            <a:prstGeom prst="rect">
              <a:avLst/>
            </a:prstGeom>
          </p:spPr>
        </p:pic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F9E9D44-9C8B-A23D-FC07-9010133AE513}"/>
              </a:ext>
            </a:extLst>
          </p:cNvPr>
          <p:cNvSpPr txBox="1">
            <a:spLocks/>
          </p:cNvSpPr>
          <p:nvPr/>
        </p:nvSpPr>
        <p:spPr>
          <a:xfrm>
            <a:off x="6656620" y="2083754"/>
            <a:ext cx="4975816" cy="323537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cs typeface="Arial"/>
              </a:rPr>
              <a:t>NCT05435066</a:t>
            </a:r>
          </a:p>
          <a:p>
            <a:pPr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Noto Sans" panose="020B0502040504020204" pitchFamily="34" charset="0"/>
              </a:rPr>
              <a:t>N=1238 non-cancers</a:t>
            </a:r>
          </a:p>
          <a:p>
            <a:pPr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Noto Sans" panose="020B0502040504020204" pitchFamily="34" charset="0"/>
              </a:rPr>
              <a:t>N=1115 cancers (N=602 Stage I/II)</a:t>
            </a:r>
          </a:p>
          <a:p>
            <a:pPr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  <a:ea typeface="Noto Sans" panose="020B0502040504020204" pitchFamily="34" charset="0"/>
              </a:rPr>
              <a:t>21 indications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Noto Sans" panose="020B0502040504020204" pitchFamily="34" charset="0"/>
              </a:rPr>
              <a:t> </a:t>
            </a:r>
            <a:r>
              <a:rPr lang="en-US" sz="1800" dirty="0">
                <a:effectLst/>
                <a:latin typeface="+mn-lt"/>
              </a:rPr>
              <a:t> </a:t>
            </a:r>
            <a:endParaRPr lang="en-US" sz="1800" b="1" dirty="0">
              <a:latin typeface="+mn-lt"/>
            </a:endParaRPr>
          </a:p>
          <a:p>
            <a:pPr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Arial"/>
              </a:rPr>
              <a:t>Recently diagnosed, treatment-naïve</a:t>
            </a:r>
          </a:p>
          <a:p>
            <a:pPr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  <a:cs typeface="Arial"/>
              </a:rPr>
              <a:t>Results from first study part 1 (no blinding)</a:t>
            </a:r>
          </a:p>
        </p:txBody>
      </p:sp>
    </p:spTree>
    <p:extLst>
      <p:ext uri="{BB962C8B-B14F-4D97-AF65-F5344CB8AC3E}">
        <p14:creationId xmlns:p14="http://schemas.microsoft.com/office/powerpoint/2010/main" val="283188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C82F-C506-3429-5AEF-73C0FD1EF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26A9-C525-21C5-1778-023148CD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Neural network features s</a:t>
            </a:r>
            <a:r>
              <a:rPr lang="en-US" sz="2800" b="1">
                <a:latin typeface="Arial"/>
                <a:cs typeface="Arial"/>
              </a:rPr>
              <a:t>ignificantly improve early-stage sensitivity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AE604-8C87-288B-9246-B00C8277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FDDA6-6F86-E92A-896B-DD925A0AF4FE}"/>
              </a:ext>
            </a:extLst>
          </p:cNvPr>
          <p:cNvSpPr txBox="1"/>
          <p:nvPr/>
        </p:nvSpPr>
        <p:spPr>
          <a:xfrm>
            <a:off x="319530" y="1964125"/>
            <a:ext cx="634881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Neural network (CNN): </a:t>
            </a:r>
            <a:r>
              <a:rPr lang="en-US" dirty="0"/>
              <a:t>Features for</a:t>
            </a:r>
            <a:r>
              <a:rPr lang="en-US" b="1" dirty="0"/>
              <a:t> </a:t>
            </a:r>
            <a:r>
              <a:rPr lang="en-US" dirty="0"/>
              <a:t>5415 regions</a:t>
            </a:r>
            <a:endParaRPr lang="en-US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Baseline (Mean methyl)</a:t>
            </a:r>
            <a:r>
              <a:rPr lang="en-US" dirty="0"/>
              <a:t>: Mean region methylation over the same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Models: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RBF-Kernel PCA + Logistic regression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XGBoost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AA7F2-5394-2440-4200-1B5D732E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C151C-91B5-3FD5-489D-3901833AB1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81" name="Title 1">
            <a:extLst>
              <a:ext uri="{FF2B5EF4-FFF2-40B4-BE49-F238E27FC236}">
                <a16:creationId xmlns:a16="http://schemas.microsoft.com/office/drawing/2014/main" id="{E05F0134-F3E4-6E75-2F40-0CBB682C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</p:spPr>
        <p:txBody>
          <a:bodyPr/>
          <a:lstStyle/>
          <a:p>
            <a:r>
              <a:rPr lang="en-US" sz="3500"/>
              <a:t>Early cancer detection via Harbinger’s liquid biopsy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360084-FB54-77E6-AD51-3CA83EB15AD6}"/>
              </a:ext>
            </a:extLst>
          </p:cNvPr>
          <p:cNvGrpSpPr/>
          <p:nvPr/>
        </p:nvGrpSpPr>
        <p:grpSpPr>
          <a:xfrm>
            <a:off x="1563580" y="3565254"/>
            <a:ext cx="2455921" cy="1369149"/>
            <a:chOff x="1600600" y="5075576"/>
            <a:chExt cx="2526104" cy="102575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7B2FB1E-04CD-B743-432E-77323C2838B2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12C9E-046C-A159-8E0D-13B30F35D3E9}"/>
                </a:ext>
              </a:extLst>
            </p:cNvPr>
            <p:cNvSpPr txBox="1"/>
            <p:nvPr/>
          </p:nvSpPr>
          <p:spPr>
            <a:xfrm>
              <a:off x="1600600" y="5327063"/>
              <a:ext cx="2520034" cy="484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Extract cell-free DNA </a:t>
              </a:r>
            </a:p>
            <a:p>
              <a:pPr algn="ctr"/>
              <a:r>
                <a:rPr lang="en-US" b="1"/>
                <a:t>from blood plasma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909DC-DBB0-C2F0-93E6-3C70991983D6}"/>
              </a:ext>
            </a:extLst>
          </p:cNvPr>
          <p:cNvGrpSpPr/>
          <p:nvPr/>
        </p:nvGrpSpPr>
        <p:grpSpPr>
          <a:xfrm>
            <a:off x="8170928" y="3571235"/>
            <a:ext cx="2457492" cy="1369148"/>
            <a:chOff x="1606671" y="5075576"/>
            <a:chExt cx="2520033" cy="102575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7B8079C-728F-A61F-3109-2E3AFF81BDFF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669491-7B1A-9C32-B749-997DACF89294}"/>
                </a:ext>
              </a:extLst>
            </p:cNvPr>
            <p:cNvSpPr txBox="1"/>
            <p:nvPr/>
          </p:nvSpPr>
          <p:spPr>
            <a:xfrm>
              <a:off x="1606671" y="5341270"/>
              <a:ext cx="2520033" cy="484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Cancer Determination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7BA6D6-F251-10CD-D8B6-7F327043276B}"/>
              </a:ext>
            </a:extLst>
          </p:cNvPr>
          <p:cNvGrpSpPr/>
          <p:nvPr/>
        </p:nvGrpSpPr>
        <p:grpSpPr>
          <a:xfrm>
            <a:off x="1633078" y="2000212"/>
            <a:ext cx="1421109" cy="1079327"/>
            <a:chOff x="950304" y="2255610"/>
            <a:chExt cx="1064679" cy="808619"/>
          </a:xfrm>
        </p:grpSpPr>
        <p:pic>
          <p:nvPicPr>
            <p:cNvPr id="1028" name="Picture 4" descr="Person Clipart Images – Browse 814,506 Stock Photos, Vectors, and Video |  Adobe Stock">
              <a:extLst>
                <a:ext uri="{FF2B5EF4-FFF2-40B4-BE49-F238E27FC236}">
                  <a16:creationId xmlns:a16="http://schemas.microsoft.com/office/drawing/2014/main" id="{2C50C187-360F-D3BE-A794-91EBA6B53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3" t="17382" r="30706" b="16905"/>
            <a:stretch/>
          </p:blipFill>
          <p:spPr bwMode="auto">
            <a:xfrm>
              <a:off x="950304" y="2255610"/>
              <a:ext cx="443059" cy="7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8334A3-0AD9-B493-48B2-E1FC81C7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376" y="2279063"/>
              <a:ext cx="408607" cy="785166"/>
            </a:xfrm>
            <a:prstGeom prst="rect">
              <a:avLst/>
            </a:prstGeom>
          </p:spPr>
        </p:pic>
        <p:sp>
          <p:nvSpPr>
            <p:cNvPr id="3" name="Arrow: Right 22">
              <a:extLst>
                <a:ext uri="{FF2B5EF4-FFF2-40B4-BE49-F238E27FC236}">
                  <a16:creationId xmlns:a16="http://schemas.microsoft.com/office/drawing/2014/main" id="{185BA78D-603B-C499-A1CD-A01D710D0885}"/>
                </a:ext>
              </a:extLst>
            </p:cNvPr>
            <p:cNvSpPr/>
            <p:nvPr/>
          </p:nvSpPr>
          <p:spPr>
            <a:xfrm>
              <a:off x="1425414" y="2551885"/>
              <a:ext cx="197376" cy="174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48972A3-BBDB-A8BE-4CAD-4A0548ADF4FA}"/>
              </a:ext>
            </a:extLst>
          </p:cNvPr>
          <p:cNvSpPr/>
          <p:nvPr/>
        </p:nvSpPr>
        <p:spPr>
          <a:xfrm>
            <a:off x="1563580" y="1529888"/>
            <a:ext cx="2457492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6DAEC8-35C6-A27E-F5CE-C8A21FE2D1F3}"/>
              </a:ext>
            </a:extLst>
          </p:cNvPr>
          <p:cNvSpPr/>
          <p:nvPr/>
        </p:nvSpPr>
        <p:spPr>
          <a:xfrm>
            <a:off x="8499326" y="1991650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9AEFAD6-FE37-BF81-6224-2F0166505F4B}"/>
              </a:ext>
            </a:extLst>
          </p:cNvPr>
          <p:cNvSpPr/>
          <p:nvPr/>
        </p:nvSpPr>
        <p:spPr>
          <a:xfrm>
            <a:off x="9207030" y="1991650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1E33CA-C12E-535A-76B1-A6C9A054AEC1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8884619" y="2043948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3ACE5AF-6345-8EE2-9B34-9A142E1A123F}"/>
              </a:ext>
            </a:extLst>
          </p:cNvPr>
          <p:cNvSpPr/>
          <p:nvPr/>
        </p:nvSpPr>
        <p:spPr>
          <a:xfrm>
            <a:off x="8826699" y="2189356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C1CFB3-D9A9-3603-F9E5-106E2E5A1861}"/>
              </a:ext>
            </a:extLst>
          </p:cNvPr>
          <p:cNvSpPr/>
          <p:nvPr/>
        </p:nvSpPr>
        <p:spPr>
          <a:xfrm>
            <a:off x="9534403" y="2189356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EA3672-BACE-8AEB-9B0D-5B16ACAE2A0E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9211992" y="2241653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463D0F3-23FE-7919-A9E7-6141ACC0B70B}"/>
              </a:ext>
            </a:extLst>
          </p:cNvPr>
          <p:cNvSpPr/>
          <p:nvPr/>
        </p:nvSpPr>
        <p:spPr>
          <a:xfrm>
            <a:off x="8459828" y="2387973"/>
            <a:ext cx="1851368" cy="1036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49BAC7E9-52CA-5E70-061C-9BA7CB1D1A97}"/>
              </a:ext>
            </a:extLst>
          </p:cNvPr>
          <p:cNvSpPr/>
          <p:nvPr/>
        </p:nvSpPr>
        <p:spPr>
          <a:xfrm>
            <a:off x="8147522" y="1540830"/>
            <a:ext cx="2457492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6E4CE9-2DB3-156C-E18D-6517C3FF3C2E}"/>
              </a:ext>
            </a:extLst>
          </p:cNvPr>
          <p:cNvSpPr/>
          <p:nvPr/>
        </p:nvSpPr>
        <p:spPr>
          <a:xfrm>
            <a:off x="9151076" y="1793033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FCD0FE-BD3D-50DD-C7DF-0879FB3BAD30}"/>
              </a:ext>
            </a:extLst>
          </p:cNvPr>
          <p:cNvSpPr/>
          <p:nvPr/>
        </p:nvSpPr>
        <p:spPr>
          <a:xfrm>
            <a:off x="9858779" y="1793033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96E16BC-9532-4BDD-4E6F-32E6C0BBD3EF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>
            <a:off x="9536369" y="1845331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Graphic 1034" descr="DNA with solid fill">
            <a:extLst>
              <a:ext uri="{FF2B5EF4-FFF2-40B4-BE49-F238E27FC236}">
                <a16:creationId xmlns:a16="http://schemas.microsoft.com/office/drawing/2014/main" id="{C6CAD9E6-AE56-8F21-1F13-C64C3C1B3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154" r="21244"/>
          <a:stretch/>
        </p:blipFill>
        <p:spPr>
          <a:xfrm>
            <a:off x="3313029" y="2044616"/>
            <a:ext cx="562119" cy="959213"/>
          </a:xfrm>
          <a:prstGeom prst="rect">
            <a:avLst/>
          </a:prstGeom>
        </p:spPr>
      </p:pic>
      <p:sp>
        <p:nvSpPr>
          <p:cNvPr id="1036" name="Arrow: Right 22">
            <a:extLst>
              <a:ext uri="{FF2B5EF4-FFF2-40B4-BE49-F238E27FC236}">
                <a16:creationId xmlns:a16="http://schemas.microsoft.com/office/drawing/2014/main" id="{21F91E12-C115-569F-FDED-3CAB3DD1ECDE}"/>
              </a:ext>
            </a:extLst>
          </p:cNvPr>
          <p:cNvSpPr/>
          <p:nvPr/>
        </p:nvSpPr>
        <p:spPr>
          <a:xfrm>
            <a:off x="2983382" y="2395673"/>
            <a:ext cx="263453" cy="23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41372FDC-47E2-3E42-B399-33244F2D52DC}"/>
              </a:ext>
            </a:extLst>
          </p:cNvPr>
          <p:cNvGrpSpPr/>
          <p:nvPr/>
        </p:nvGrpSpPr>
        <p:grpSpPr>
          <a:xfrm>
            <a:off x="4869428" y="1540830"/>
            <a:ext cx="2457492" cy="1900722"/>
            <a:chOff x="4621271" y="1976561"/>
            <a:chExt cx="1841124" cy="1423999"/>
          </a:xfrm>
        </p:grpSpPr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A71CB4F7-9B28-C19D-E541-20CB004DF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4905" y="2213855"/>
              <a:ext cx="1716486" cy="949412"/>
            </a:xfrm>
            <a:prstGeom prst="rect">
              <a:avLst/>
            </a:prstGeom>
          </p:spPr>
        </p:pic>
        <p:sp>
          <p:nvSpPr>
            <p:cNvPr id="1038" name="Rounded Rectangle 1037">
              <a:extLst>
                <a:ext uri="{FF2B5EF4-FFF2-40B4-BE49-F238E27FC236}">
                  <a16:creationId xmlns:a16="http://schemas.microsoft.com/office/drawing/2014/main" id="{0FED911C-2712-D888-53BF-4FF8F3A98558}"/>
                </a:ext>
              </a:extLst>
            </p:cNvPr>
            <p:cNvSpPr/>
            <p:nvPr/>
          </p:nvSpPr>
          <p:spPr>
            <a:xfrm>
              <a:off x="4621271" y="1976561"/>
              <a:ext cx="1841124" cy="1423999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6437D707-686C-47D1-7041-8EA2FD832205}"/>
              </a:ext>
            </a:extLst>
          </p:cNvPr>
          <p:cNvGrpSpPr/>
          <p:nvPr/>
        </p:nvGrpSpPr>
        <p:grpSpPr>
          <a:xfrm>
            <a:off x="4863508" y="3565254"/>
            <a:ext cx="2463413" cy="1369148"/>
            <a:chOff x="1600600" y="5075576"/>
            <a:chExt cx="2526104" cy="1025750"/>
          </a:xfrm>
        </p:grpSpPr>
        <p:sp>
          <p:nvSpPr>
            <p:cNvPr id="1041" name="Rounded Rectangle 1040">
              <a:extLst>
                <a:ext uri="{FF2B5EF4-FFF2-40B4-BE49-F238E27FC236}">
                  <a16:creationId xmlns:a16="http://schemas.microsoft.com/office/drawing/2014/main" id="{B5E321FA-A03A-35AD-7FC3-7D2703E1F169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0CB04D75-2DA1-90B6-FBB6-270321B5F2B4}"/>
                </a:ext>
              </a:extLst>
            </p:cNvPr>
            <p:cNvSpPr txBox="1"/>
            <p:nvPr/>
          </p:nvSpPr>
          <p:spPr>
            <a:xfrm>
              <a:off x="1600600" y="5274762"/>
              <a:ext cx="2520033" cy="645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Harbinger Assay </a:t>
              </a:r>
              <a:endParaRPr lang="en-US" b="1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+Bisulfite conversion</a:t>
              </a:r>
            </a:p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+Hybrid Capture</a:t>
              </a:r>
            </a:p>
          </p:txBody>
        </p:sp>
      </p:grpSp>
      <p:sp>
        <p:nvSpPr>
          <p:cNvPr id="1064" name="Arrow: Right 22">
            <a:extLst>
              <a:ext uri="{FF2B5EF4-FFF2-40B4-BE49-F238E27FC236}">
                <a16:creationId xmlns:a16="http://schemas.microsoft.com/office/drawing/2014/main" id="{C43A3938-51B2-F85D-EC16-1B18155FBD19}"/>
              </a:ext>
            </a:extLst>
          </p:cNvPr>
          <p:cNvSpPr/>
          <p:nvPr/>
        </p:nvSpPr>
        <p:spPr>
          <a:xfrm rot="8100000">
            <a:off x="9003874" y="2703929"/>
            <a:ext cx="358600" cy="17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3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C7B2E2E2-7906-0B8A-7E90-E46A0CE0D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0000" b="29774"/>
          <a:stretch/>
        </p:blipFill>
        <p:spPr bwMode="auto">
          <a:xfrm>
            <a:off x="9797656" y="2949221"/>
            <a:ext cx="347481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8A107C63-C358-4BDA-ECB3-0B528A4D3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506" b="29774"/>
          <a:stretch/>
        </p:blipFill>
        <p:spPr bwMode="auto">
          <a:xfrm>
            <a:off x="8686087" y="2949221"/>
            <a:ext cx="347480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Arrow: Right 22">
            <a:extLst>
              <a:ext uri="{FF2B5EF4-FFF2-40B4-BE49-F238E27FC236}">
                <a16:creationId xmlns:a16="http://schemas.microsoft.com/office/drawing/2014/main" id="{14BA8948-0F14-5620-7B76-6A93F5DB60AE}"/>
              </a:ext>
            </a:extLst>
          </p:cNvPr>
          <p:cNvSpPr/>
          <p:nvPr/>
        </p:nvSpPr>
        <p:spPr>
          <a:xfrm rot="2700000">
            <a:off x="9482201" y="2709385"/>
            <a:ext cx="358600" cy="17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ounded Rectangle 1086">
            <a:extLst>
              <a:ext uri="{FF2B5EF4-FFF2-40B4-BE49-F238E27FC236}">
                <a16:creationId xmlns:a16="http://schemas.microsoft.com/office/drawing/2014/main" id="{E74E522F-FA63-313B-3C0D-871C15E24C4B}"/>
              </a:ext>
            </a:extLst>
          </p:cNvPr>
          <p:cNvSpPr/>
          <p:nvPr/>
        </p:nvSpPr>
        <p:spPr>
          <a:xfrm>
            <a:off x="8307425" y="1682440"/>
            <a:ext cx="2131398" cy="9392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8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2625D-94EE-C121-DBF1-C8480E466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0BB6-F14B-9225-0F19-E0334945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Neural network features s</a:t>
            </a:r>
            <a:r>
              <a:rPr lang="en-US" sz="2800" b="1">
                <a:latin typeface="Arial"/>
                <a:cs typeface="Arial"/>
              </a:rPr>
              <a:t>ignificantly improve early-stage sensitivity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09620-1E03-6567-AE5B-8C74CC63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E7597A-F27F-2AC5-BD6B-2F4C87F8376C}"/>
              </a:ext>
            </a:extLst>
          </p:cNvPr>
          <p:cNvSpPr txBox="1"/>
          <p:nvPr/>
        </p:nvSpPr>
        <p:spPr>
          <a:xfrm>
            <a:off x="319530" y="1964125"/>
            <a:ext cx="634881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Neural network (CNN): </a:t>
            </a:r>
            <a:r>
              <a:rPr lang="en-US" dirty="0"/>
              <a:t>Features for</a:t>
            </a:r>
            <a:r>
              <a:rPr lang="en-US" b="1" dirty="0"/>
              <a:t> </a:t>
            </a:r>
            <a:r>
              <a:rPr lang="en-US" dirty="0"/>
              <a:t>5415 regions</a:t>
            </a:r>
            <a:endParaRPr lang="en-US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Baseline (Mean methyl)</a:t>
            </a:r>
            <a:r>
              <a:rPr lang="en-US" dirty="0"/>
              <a:t>: Mean region methylation over the same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Models: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RBF-Kernel PCA + Logistic regression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XGBoost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Method: </a:t>
            </a:r>
            <a:r>
              <a:rPr lang="en-US" dirty="0"/>
              <a:t>10x5 Cross validation with </a:t>
            </a:r>
            <a:r>
              <a:rPr lang="en-US" dirty="0" err="1"/>
              <a:t>CoreHH</a:t>
            </a:r>
            <a:r>
              <a:rPr lang="en-US" dirty="0"/>
              <a:t>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Metric: </a:t>
            </a:r>
            <a:r>
              <a:rPr lang="en-US" dirty="0"/>
              <a:t>Sensitivity at 98% specificity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2AE83-B916-C90C-0058-9A52808D4B30}"/>
              </a:ext>
            </a:extLst>
          </p:cNvPr>
          <p:cNvSpPr txBox="1"/>
          <p:nvPr/>
        </p:nvSpPr>
        <p:spPr>
          <a:xfrm>
            <a:off x="8460837" y="3156905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+6.9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7F33A-868C-0C21-9299-E35DCF611B46}"/>
              </a:ext>
            </a:extLst>
          </p:cNvPr>
          <p:cNvSpPr txBox="1"/>
          <p:nvPr/>
        </p:nvSpPr>
        <p:spPr>
          <a:xfrm>
            <a:off x="9060075" y="243115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+13.8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F0B8B-8387-B359-17E9-250200F3DA4C}"/>
              </a:ext>
            </a:extLst>
          </p:cNvPr>
          <p:cNvSpPr txBox="1"/>
          <p:nvPr/>
        </p:nvSpPr>
        <p:spPr>
          <a:xfrm>
            <a:off x="9789714" y="2070042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+8.9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2B5341-E20F-A5CB-0D01-A52A74E1369D}"/>
              </a:ext>
            </a:extLst>
          </p:cNvPr>
          <p:cNvGrpSpPr/>
          <p:nvPr/>
        </p:nvGrpSpPr>
        <p:grpSpPr>
          <a:xfrm>
            <a:off x="7532424" y="2059275"/>
            <a:ext cx="3597116" cy="1025040"/>
            <a:chOff x="4222995" y="4208568"/>
            <a:chExt cx="3597116" cy="10250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5707F7-DC44-883E-C03B-6CF3B56B0BD8}"/>
                </a:ext>
              </a:extLst>
            </p:cNvPr>
            <p:cNvSpPr/>
            <p:nvPr/>
          </p:nvSpPr>
          <p:spPr>
            <a:xfrm>
              <a:off x="4222995" y="4208568"/>
              <a:ext cx="3597116" cy="102504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4EA1CD-6CEC-5744-89D3-C3E39B9ACADE}"/>
                </a:ext>
              </a:extLst>
            </p:cNvPr>
            <p:cNvGrpSpPr/>
            <p:nvPr/>
          </p:nvGrpSpPr>
          <p:grpSpPr>
            <a:xfrm>
              <a:off x="4880195" y="4943286"/>
              <a:ext cx="2282671" cy="187145"/>
              <a:chOff x="8132735" y="5072270"/>
              <a:chExt cx="2282671" cy="18714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51C54B9-564E-723D-395D-E5328CB593D9}"/>
                  </a:ext>
                </a:extLst>
              </p:cNvPr>
              <p:cNvSpPr/>
              <p:nvPr/>
            </p:nvSpPr>
            <p:spPr>
              <a:xfrm>
                <a:off x="8797854" y="5072270"/>
                <a:ext cx="1617552" cy="18714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3C50E47-C7EE-0A84-1A91-22D0894297C9}"/>
                  </a:ext>
                </a:extLst>
              </p:cNvPr>
              <p:cNvSpPr/>
              <p:nvPr/>
            </p:nvSpPr>
            <p:spPr>
              <a:xfrm>
                <a:off x="8132735" y="5072270"/>
                <a:ext cx="774782" cy="18714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test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499D2B-C41D-AEF2-3E9E-A4985BC36407}"/>
                </a:ext>
              </a:extLst>
            </p:cNvPr>
            <p:cNvGrpSpPr/>
            <p:nvPr/>
          </p:nvGrpSpPr>
          <p:grpSpPr>
            <a:xfrm>
              <a:off x="4880195" y="4617911"/>
              <a:ext cx="2282671" cy="187146"/>
              <a:chOff x="8132735" y="5334697"/>
              <a:chExt cx="2282671" cy="18714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A1BBB12-A9D4-A01C-8F08-86EA10C63308}"/>
                  </a:ext>
                </a:extLst>
              </p:cNvPr>
              <p:cNvSpPr/>
              <p:nvPr/>
            </p:nvSpPr>
            <p:spPr>
              <a:xfrm>
                <a:off x="9601259" y="5334697"/>
                <a:ext cx="814147" cy="18714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85AB64C-FA48-0159-048B-D4352844A43D}"/>
                  </a:ext>
                </a:extLst>
              </p:cNvPr>
              <p:cNvSpPr/>
              <p:nvPr/>
            </p:nvSpPr>
            <p:spPr>
              <a:xfrm>
                <a:off x="8132735" y="5334697"/>
                <a:ext cx="814147" cy="18714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078628-9BC7-6048-ECB3-90DDABF37ECE}"/>
                  </a:ext>
                </a:extLst>
              </p:cNvPr>
              <p:cNvSpPr/>
              <p:nvPr/>
            </p:nvSpPr>
            <p:spPr>
              <a:xfrm>
                <a:off x="8907517" y="5334699"/>
                <a:ext cx="699113" cy="187144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test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59005F0-361C-DD2E-ADAE-805E951473B0}"/>
                </a:ext>
              </a:extLst>
            </p:cNvPr>
            <p:cNvGrpSpPr/>
            <p:nvPr/>
          </p:nvGrpSpPr>
          <p:grpSpPr>
            <a:xfrm>
              <a:off x="4880196" y="4292536"/>
              <a:ext cx="2282670" cy="187145"/>
              <a:chOff x="8132736" y="4822177"/>
              <a:chExt cx="2282670" cy="18714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6710EF-6A65-0152-801D-6FB2E85216A1}"/>
                  </a:ext>
                </a:extLst>
              </p:cNvPr>
              <p:cNvSpPr/>
              <p:nvPr/>
            </p:nvSpPr>
            <p:spPr>
              <a:xfrm>
                <a:off x="8132736" y="4822177"/>
                <a:ext cx="1617552" cy="18714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07A8B50-809C-3CC6-243B-58ED50BBA022}"/>
                  </a:ext>
                </a:extLst>
              </p:cNvPr>
              <p:cNvSpPr/>
              <p:nvPr/>
            </p:nvSpPr>
            <p:spPr>
              <a:xfrm>
                <a:off x="9601259" y="4822177"/>
                <a:ext cx="814147" cy="18714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test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CF2630-E326-FD90-1477-4E0945A130A3}"/>
              </a:ext>
            </a:extLst>
          </p:cNvPr>
          <p:cNvGrpSpPr/>
          <p:nvPr/>
        </p:nvGrpSpPr>
        <p:grpSpPr>
          <a:xfrm>
            <a:off x="7515404" y="3676107"/>
            <a:ext cx="3597116" cy="362028"/>
            <a:chOff x="4222995" y="4208568"/>
            <a:chExt cx="3597116" cy="3620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256326-70F8-4A2B-3546-B267E3D70040}"/>
                </a:ext>
              </a:extLst>
            </p:cNvPr>
            <p:cNvSpPr/>
            <p:nvPr/>
          </p:nvSpPr>
          <p:spPr>
            <a:xfrm>
              <a:off x="4222995" y="4208568"/>
              <a:ext cx="3597116" cy="36202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1B9A029-44AA-900E-A68C-34098ACADAAD}"/>
                </a:ext>
              </a:extLst>
            </p:cNvPr>
            <p:cNvGrpSpPr/>
            <p:nvPr/>
          </p:nvGrpSpPr>
          <p:grpSpPr>
            <a:xfrm>
              <a:off x="4880196" y="4292536"/>
              <a:ext cx="2282671" cy="187145"/>
              <a:chOff x="8132736" y="4822177"/>
              <a:chExt cx="2282671" cy="18714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5E722FA-AFBB-14BF-8194-FAE33B767BAA}"/>
                  </a:ext>
                </a:extLst>
              </p:cNvPr>
              <p:cNvSpPr/>
              <p:nvPr/>
            </p:nvSpPr>
            <p:spPr>
              <a:xfrm>
                <a:off x="8132736" y="4822177"/>
                <a:ext cx="1617552" cy="18714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B9E836D-3751-761D-4281-3C322C0470AB}"/>
                  </a:ext>
                </a:extLst>
              </p:cNvPr>
              <p:cNvSpPr/>
              <p:nvPr/>
            </p:nvSpPr>
            <p:spPr>
              <a:xfrm>
                <a:off x="8132737" y="4822177"/>
                <a:ext cx="2282670" cy="187145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test</a:t>
                </a:r>
              </a:p>
            </p:txBody>
          </p:sp>
        </p:grp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C5EC44-B6D0-5452-5A98-5BFC39226DC1}"/>
              </a:ext>
            </a:extLst>
          </p:cNvPr>
          <p:cNvCxnSpPr>
            <a:cxnSpLocks/>
            <a:stCxn id="29" idx="2"/>
            <a:endCxn id="36" idx="0"/>
          </p:cNvCxnSpPr>
          <p:nvPr/>
        </p:nvCxnSpPr>
        <p:spPr>
          <a:xfrm flipH="1">
            <a:off x="9313941" y="2655764"/>
            <a:ext cx="22" cy="1104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4936B52-6B22-BB90-8CF8-A456843D7634}"/>
              </a:ext>
            </a:extLst>
          </p:cNvPr>
          <p:cNvSpPr txBox="1"/>
          <p:nvPr/>
        </p:nvSpPr>
        <p:spPr>
          <a:xfrm>
            <a:off x="7792099" y="412210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3x1 cross validation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2F5575B-DFFD-6070-1422-E0774434E126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8571644" y="2981138"/>
            <a:ext cx="5371" cy="778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C9BD8B-9A8C-1FD9-C9AA-01E056701487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0065222" y="2330388"/>
            <a:ext cx="2663" cy="1429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03593F7-1BFD-701A-6684-114E87386E4D}"/>
              </a:ext>
            </a:extLst>
          </p:cNvPr>
          <p:cNvSpPr txBox="1"/>
          <p:nvPr/>
        </p:nvSpPr>
        <p:spPr>
          <a:xfrm>
            <a:off x="8172605" y="3185940"/>
            <a:ext cx="227498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/>
              <a:t>Recombine test sets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63B40E-1CC3-1E52-D17B-D63241DE5307}"/>
              </a:ext>
            </a:extLst>
          </p:cNvPr>
          <p:cNvSpPr txBox="1"/>
          <p:nvPr/>
        </p:nvSpPr>
        <p:spPr>
          <a:xfrm>
            <a:off x="7530268" y="2059898"/>
            <a:ext cx="831356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Fold:</a:t>
            </a:r>
          </a:p>
        </p:txBody>
      </p:sp>
    </p:spTree>
    <p:extLst>
      <p:ext uri="{BB962C8B-B14F-4D97-AF65-F5344CB8AC3E}">
        <p14:creationId xmlns:p14="http://schemas.microsoft.com/office/powerpoint/2010/main" val="166698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6475C-798E-7721-B756-C5A6D6BD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3922-CA71-8737-81B3-D27CF070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Neural network features s</a:t>
            </a:r>
            <a:r>
              <a:rPr lang="en-US" sz="2800" b="1">
                <a:latin typeface="Arial"/>
                <a:cs typeface="Arial"/>
              </a:rPr>
              <a:t>ignificantly improve early-stage sensitivity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12DAC-484D-82F4-7D60-EF90FD71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385E57-76A2-83EA-9F3F-486DA90144EB}"/>
              </a:ext>
            </a:extLst>
          </p:cNvPr>
          <p:cNvSpPr txBox="1"/>
          <p:nvPr/>
        </p:nvSpPr>
        <p:spPr>
          <a:xfrm>
            <a:off x="319530" y="1964125"/>
            <a:ext cx="634881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Data: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Neural network (CNN): </a:t>
            </a:r>
            <a:r>
              <a:rPr lang="en-US" dirty="0"/>
              <a:t>Features for</a:t>
            </a:r>
            <a:r>
              <a:rPr lang="en-US" b="1" dirty="0"/>
              <a:t> </a:t>
            </a:r>
            <a:r>
              <a:rPr lang="en-US" dirty="0"/>
              <a:t>5415 regions</a:t>
            </a:r>
            <a:endParaRPr lang="en-US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Baseline (Mean methyl)</a:t>
            </a:r>
            <a:r>
              <a:rPr lang="en-US" dirty="0"/>
              <a:t>: Mean region methylation over the same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Models: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RBF-Kernel PCA + Logistic regression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XGBoost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Method: </a:t>
            </a:r>
            <a:r>
              <a:rPr lang="en-US" dirty="0"/>
              <a:t>10x5 Cross validation with </a:t>
            </a:r>
            <a:r>
              <a:rPr lang="en-US" dirty="0" err="1"/>
              <a:t>CoreHH</a:t>
            </a:r>
            <a:r>
              <a:rPr lang="en-US" dirty="0"/>
              <a:t>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Metric: </a:t>
            </a:r>
            <a:r>
              <a:rPr lang="en-US" dirty="0"/>
              <a:t>Sensitivity at 98% specificity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A9CFBE2-8802-FC05-D3A5-4AC0AF80D1D9}"/>
              </a:ext>
            </a:extLst>
          </p:cNvPr>
          <p:cNvGraphicFramePr/>
          <p:nvPr/>
        </p:nvGraphicFramePr>
        <p:xfrm>
          <a:off x="7281747" y="2026789"/>
          <a:ext cx="3951248" cy="280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7A9BC97-02E5-55D1-A3FD-4A82AD4B372B}"/>
              </a:ext>
            </a:extLst>
          </p:cNvPr>
          <p:cNvSpPr txBox="1"/>
          <p:nvPr/>
        </p:nvSpPr>
        <p:spPr>
          <a:xfrm rot="16200000">
            <a:off x="6579250" y="3275111"/>
            <a:ext cx="104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Sensitivity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C0CED-12FC-66F4-9527-B50FA8E244D5}"/>
              </a:ext>
            </a:extLst>
          </p:cNvPr>
          <p:cNvSpPr txBox="1"/>
          <p:nvPr/>
        </p:nvSpPr>
        <p:spPr>
          <a:xfrm>
            <a:off x="8863673" y="491145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9E349B-84E8-448C-CEBE-F895E140EBFA}"/>
              </a:ext>
            </a:extLst>
          </p:cNvPr>
          <p:cNvSpPr txBox="1"/>
          <p:nvPr/>
        </p:nvSpPr>
        <p:spPr>
          <a:xfrm>
            <a:off x="717563" y="5271210"/>
            <a:ext cx="1023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Neural network features significantly improve early-stage performance at high specificity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DFC7B4-53F2-F6CC-0889-8CFF681266AE}"/>
              </a:ext>
            </a:extLst>
          </p:cNvPr>
          <p:cNvSpPr txBox="1"/>
          <p:nvPr/>
        </p:nvSpPr>
        <p:spPr>
          <a:xfrm>
            <a:off x="7692763" y="365295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+10.1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070E1-0BD7-F51C-A2E7-D47E267F7E27}"/>
              </a:ext>
            </a:extLst>
          </p:cNvPr>
          <p:cNvSpPr txBox="1"/>
          <p:nvPr/>
        </p:nvSpPr>
        <p:spPr>
          <a:xfrm>
            <a:off x="8460837" y="3156905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+6.9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C531B9-B077-3ABD-405F-B499F0174DA7}"/>
              </a:ext>
            </a:extLst>
          </p:cNvPr>
          <p:cNvSpPr txBox="1"/>
          <p:nvPr/>
        </p:nvSpPr>
        <p:spPr>
          <a:xfrm>
            <a:off x="9060075" y="243115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+13.8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170696-838F-FB51-0B56-ABD4D1B521EE}"/>
              </a:ext>
            </a:extLst>
          </p:cNvPr>
          <p:cNvSpPr txBox="1"/>
          <p:nvPr/>
        </p:nvSpPr>
        <p:spPr>
          <a:xfrm>
            <a:off x="9789714" y="2070042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+8.9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22A26-8241-AA22-4281-FC052199BC66}"/>
              </a:ext>
            </a:extLst>
          </p:cNvPr>
          <p:cNvSpPr txBox="1"/>
          <p:nvPr/>
        </p:nvSpPr>
        <p:spPr>
          <a:xfrm>
            <a:off x="10483134" y="3326685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25000"/>
                  </a:schemeClr>
                </a:solidFill>
              </a:rPr>
              <a:t>+3.6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2353A-6503-FA92-7CF6-507F0A90A769}"/>
              </a:ext>
            </a:extLst>
          </p:cNvPr>
          <p:cNvSpPr txBox="1"/>
          <p:nvPr/>
        </p:nvSpPr>
        <p:spPr>
          <a:xfrm>
            <a:off x="7756578" y="4748171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N=378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2D94E-382D-A5BC-5B06-BF202DFD663D}"/>
              </a:ext>
            </a:extLst>
          </p:cNvPr>
          <p:cNvSpPr txBox="1"/>
          <p:nvPr/>
        </p:nvSpPr>
        <p:spPr>
          <a:xfrm>
            <a:off x="9848223" y="4743661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961E3-AD32-A6ED-1C2D-75AC0A8E1DCA}"/>
              </a:ext>
            </a:extLst>
          </p:cNvPr>
          <p:cNvSpPr txBox="1"/>
          <p:nvPr/>
        </p:nvSpPr>
        <p:spPr>
          <a:xfrm>
            <a:off x="8517456" y="473977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71CAE-76BF-1610-C206-064A74489A8E}"/>
              </a:ext>
            </a:extLst>
          </p:cNvPr>
          <p:cNvSpPr txBox="1"/>
          <p:nvPr/>
        </p:nvSpPr>
        <p:spPr>
          <a:xfrm>
            <a:off x="9187716" y="4734812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193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62ADC-DEB3-5D93-A6EE-E371DE233A4F}"/>
              </a:ext>
            </a:extLst>
          </p:cNvPr>
          <p:cNvSpPr txBox="1"/>
          <p:nvPr/>
        </p:nvSpPr>
        <p:spPr>
          <a:xfrm>
            <a:off x="10529543" y="4748081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341128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E318-F86E-A7E7-5B01-7C475F63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Correlations with confounders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5C6AC-9215-F0D2-14A3-1E0CFF1E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D216E-5CDB-0291-5CB0-664910A3560B}"/>
              </a:ext>
            </a:extLst>
          </p:cNvPr>
          <p:cNvGrpSpPr/>
          <p:nvPr/>
        </p:nvGrpSpPr>
        <p:grpSpPr>
          <a:xfrm>
            <a:off x="2455878" y="3748142"/>
            <a:ext cx="3210381" cy="536815"/>
            <a:chOff x="1600581" y="5075577"/>
            <a:chExt cx="2526123" cy="402175"/>
          </a:xfrm>
          <a:solidFill>
            <a:schemeClr val="accent2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2558DBB-837A-9473-C0AF-5860F4276B96}"/>
                </a:ext>
              </a:extLst>
            </p:cNvPr>
            <p:cNvSpPr/>
            <p:nvPr/>
          </p:nvSpPr>
          <p:spPr>
            <a:xfrm>
              <a:off x="1606671" y="5075577"/>
              <a:ext cx="2520033" cy="402175"/>
            </a:xfrm>
            <a:prstGeom prst="roundRect">
              <a:avLst/>
            </a:prstGeom>
            <a:grp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90D70D-945D-A009-B53C-BAB8199FCA6B}"/>
                </a:ext>
              </a:extLst>
            </p:cNvPr>
            <p:cNvSpPr txBox="1"/>
            <p:nvPr/>
          </p:nvSpPr>
          <p:spPr>
            <a:xfrm>
              <a:off x="1600581" y="5136412"/>
              <a:ext cx="2520034" cy="276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Patient Age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6E9339-4D0C-9B71-375C-E71EE791B43E}"/>
              </a:ext>
            </a:extLst>
          </p:cNvPr>
          <p:cNvSpPr/>
          <p:nvPr/>
        </p:nvSpPr>
        <p:spPr>
          <a:xfrm>
            <a:off x="2457450" y="1712768"/>
            <a:ext cx="3210381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8C7C92-225C-362D-FA6D-38ECF91F50BE}"/>
              </a:ext>
            </a:extLst>
          </p:cNvPr>
          <p:cNvSpPr txBox="1"/>
          <p:nvPr/>
        </p:nvSpPr>
        <p:spPr>
          <a:xfrm>
            <a:off x="2457450" y="2185742"/>
            <a:ext cx="32028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Older patients: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/>
              <a:t>more likely to have cancer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/>
              <a:t>have higher methylation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B62024-3E1E-59A0-3BD6-5C642A9BA910}"/>
              </a:ext>
            </a:extLst>
          </p:cNvPr>
          <p:cNvGrpSpPr/>
          <p:nvPr/>
        </p:nvGrpSpPr>
        <p:grpSpPr>
          <a:xfrm>
            <a:off x="6516429" y="3748142"/>
            <a:ext cx="3210381" cy="536815"/>
            <a:chOff x="1600581" y="5075577"/>
            <a:chExt cx="2526123" cy="402175"/>
          </a:xfrm>
          <a:solidFill>
            <a:schemeClr val="accent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0B01F73-1B2E-EE3B-AF51-40E909919198}"/>
                </a:ext>
              </a:extLst>
            </p:cNvPr>
            <p:cNvSpPr/>
            <p:nvPr/>
          </p:nvSpPr>
          <p:spPr>
            <a:xfrm>
              <a:off x="1606671" y="5075577"/>
              <a:ext cx="2520033" cy="402175"/>
            </a:xfrm>
            <a:prstGeom prst="roundRect">
              <a:avLst/>
            </a:prstGeom>
            <a:grp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B8FFA5-EDE0-52C5-0135-3748E1CD0F3C}"/>
                </a:ext>
              </a:extLst>
            </p:cNvPr>
            <p:cNvSpPr txBox="1"/>
            <p:nvPr/>
          </p:nvSpPr>
          <p:spPr>
            <a:xfrm>
              <a:off x="1600581" y="5136412"/>
              <a:ext cx="2520034" cy="276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% CC Content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37B853-BA41-9FDB-DDE9-898C568208FE}"/>
              </a:ext>
            </a:extLst>
          </p:cNvPr>
          <p:cNvSpPr/>
          <p:nvPr/>
        </p:nvSpPr>
        <p:spPr>
          <a:xfrm>
            <a:off x="6518001" y="1712768"/>
            <a:ext cx="3210381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013EDE-33FC-A778-F15C-475B480B5508}"/>
              </a:ext>
            </a:extLst>
          </p:cNvPr>
          <p:cNvSpPr txBox="1"/>
          <p:nvPr/>
        </p:nvSpPr>
        <p:spPr>
          <a:xfrm>
            <a:off x="6518001" y="1991561"/>
            <a:ext cx="3202889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Incomplete bisulfite conversion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/>
              <a:t>Unmethylated C’s are incorrectly recorded as methylated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CDA5DB-D0B9-B5E2-DA3B-9CFF5D9FF63E}"/>
              </a:ext>
            </a:extLst>
          </p:cNvPr>
          <p:cNvGrpSpPr/>
          <p:nvPr/>
        </p:nvGrpSpPr>
        <p:grpSpPr>
          <a:xfrm>
            <a:off x="4145400" y="4851933"/>
            <a:ext cx="3901198" cy="1170160"/>
            <a:chOff x="1057004" y="5075577"/>
            <a:chExt cx="3069700" cy="87666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4EA8124-33B1-F2C0-DFDC-D27CCC7416D5}"/>
                </a:ext>
              </a:extLst>
            </p:cNvPr>
            <p:cNvSpPr/>
            <p:nvPr/>
          </p:nvSpPr>
          <p:spPr>
            <a:xfrm>
              <a:off x="1063094" y="5075577"/>
              <a:ext cx="3063610" cy="876669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A03738-2B62-47F6-B11C-F566AC948EFE}"/>
                </a:ext>
              </a:extLst>
            </p:cNvPr>
            <p:cNvSpPr txBox="1"/>
            <p:nvPr/>
          </p:nvSpPr>
          <p:spPr>
            <a:xfrm>
              <a:off x="1057004" y="5191175"/>
              <a:ext cx="3063610" cy="691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Non-cancer prediction scores should be uncorrelated with these confounders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5AA8AA8-D340-7486-AA3B-E716296B18AC}"/>
              </a:ext>
            </a:extLst>
          </p:cNvPr>
          <p:cNvSpPr txBox="1"/>
          <p:nvPr/>
        </p:nvSpPr>
        <p:spPr>
          <a:xfrm>
            <a:off x="4153138" y="4481271"/>
            <a:ext cx="3885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/>
              <a:t>Goal </a:t>
            </a:r>
          </a:p>
        </p:txBody>
      </p:sp>
    </p:spTree>
    <p:extLst>
      <p:ext uri="{BB962C8B-B14F-4D97-AF65-F5344CB8AC3E}">
        <p14:creationId xmlns:p14="http://schemas.microsoft.com/office/powerpoint/2010/main" val="53681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2EBA-4183-0EE9-48B1-58F5F832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panose="020B0604020202020204" pitchFamily="34" charset="0"/>
              </a:rPr>
              <a:t>Neural network reduces correlation with confounders (age, %CC)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FED87-F233-FCF0-7D75-66DE532957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81089" y="6217808"/>
            <a:ext cx="493066" cy="365125"/>
          </a:xfrm>
        </p:spPr>
        <p:txBody>
          <a:bodyPr/>
          <a:lstStyle/>
          <a:p>
            <a:fld id="{AA2ACFE3-3434-6145-B87C-35D28FEFD64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4E62D-78F5-64F9-3F30-25166691CD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0538" y="1387710"/>
            <a:ext cx="5559720" cy="2470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9F15DB-2783-9791-02FC-138B83C6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85139" y="1387710"/>
            <a:ext cx="5559720" cy="2470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122F8-F18B-9F23-C3D2-9379DCD8496F}"/>
              </a:ext>
            </a:extLst>
          </p:cNvPr>
          <p:cNvSpPr txBox="1"/>
          <p:nvPr/>
        </p:nvSpPr>
        <p:spPr>
          <a:xfrm>
            <a:off x="1208922" y="126054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Baseline </a:t>
            </a:r>
            <a:r>
              <a:rPr lang="en-US">
                <a:solidFill>
                  <a:schemeClr val="tx2"/>
                </a:solidFill>
              </a:rPr>
              <a:t>non-cancer age correlation: </a:t>
            </a:r>
            <a:r>
              <a:rPr lang="en-US" b="1">
                <a:solidFill>
                  <a:schemeClr val="tx2"/>
                </a:solidFill>
              </a:rPr>
              <a:t>0.60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93E77-6406-2B84-05C4-C383F9EDA144}"/>
              </a:ext>
            </a:extLst>
          </p:cNvPr>
          <p:cNvSpPr txBox="1"/>
          <p:nvPr/>
        </p:nvSpPr>
        <p:spPr>
          <a:xfrm>
            <a:off x="6878894" y="126054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CNN </a:t>
            </a:r>
            <a:r>
              <a:rPr lang="en-US">
                <a:solidFill>
                  <a:schemeClr val="accent1"/>
                </a:solidFill>
              </a:rPr>
              <a:t>Non-cancer age correlation:</a:t>
            </a:r>
            <a:r>
              <a:rPr lang="en-US" b="1">
                <a:solidFill>
                  <a:schemeClr val="accent1"/>
                </a:solidFill>
              </a:rPr>
              <a:t> 0.35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7903F3-288A-6A78-4938-5D6C417EACE1}"/>
              </a:ext>
            </a:extLst>
          </p:cNvPr>
          <p:cNvCxnSpPr/>
          <p:nvPr/>
        </p:nvCxnSpPr>
        <p:spPr>
          <a:xfrm>
            <a:off x="874155" y="1897595"/>
            <a:ext cx="0" cy="15320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E2CE06-AACC-CE2F-B7C6-BE5A54CA5B5E}"/>
              </a:ext>
            </a:extLst>
          </p:cNvPr>
          <p:cNvCxnSpPr>
            <a:cxnSpLocks/>
          </p:cNvCxnSpPr>
          <p:nvPr/>
        </p:nvCxnSpPr>
        <p:spPr>
          <a:xfrm flipH="1">
            <a:off x="874155" y="3430678"/>
            <a:ext cx="49583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A1B954-F089-9191-245B-66B2A8EC9E2C}"/>
              </a:ext>
            </a:extLst>
          </p:cNvPr>
          <p:cNvCxnSpPr/>
          <p:nvPr/>
        </p:nvCxnSpPr>
        <p:spPr>
          <a:xfrm>
            <a:off x="6578558" y="1897595"/>
            <a:ext cx="0" cy="15320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685F6D-437A-7CBB-A98B-A704467EFC73}"/>
              </a:ext>
            </a:extLst>
          </p:cNvPr>
          <p:cNvCxnSpPr>
            <a:cxnSpLocks/>
          </p:cNvCxnSpPr>
          <p:nvPr/>
        </p:nvCxnSpPr>
        <p:spPr>
          <a:xfrm flipH="1">
            <a:off x="6578558" y="3430678"/>
            <a:ext cx="49583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22">
            <a:extLst>
              <a:ext uri="{FF2B5EF4-FFF2-40B4-BE49-F238E27FC236}">
                <a16:creationId xmlns:a16="http://schemas.microsoft.com/office/drawing/2014/main" id="{B680154C-4618-9C6C-3C44-AEEAAB5F1152}"/>
              </a:ext>
            </a:extLst>
          </p:cNvPr>
          <p:cNvSpPr/>
          <p:nvPr/>
        </p:nvSpPr>
        <p:spPr>
          <a:xfrm>
            <a:off x="5900258" y="1382509"/>
            <a:ext cx="760835" cy="136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E422-0486-FA10-C530-EE827D55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0740-3138-C891-6FC1-78E53FC8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panose="020B0604020202020204" pitchFamily="34" charset="0"/>
              </a:rPr>
              <a:t>Neural network reduces correlation with confounders (age, %CC)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B94AC-BD52-AFD3-2E56-8AE67757C7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81089" y="6217808"/>
            <a:ext cx="493066" cy="365125"/>
          </a:xfrm>
        </p:spPr>
        <p:txBody>
          <a:bodyPr/>
          <a:lstStyle/>
          <a:p>
            <a:fld id="{AA2ACFE3-3434-6145-B87C-35D28FEFD64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D049A-5520-5F0C-2CC1-21EEF126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0538" y="1387710"/>
            <a:ext cx="5559720" cy="2470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B2C7C-8DF2-54A2-9401-D0FD4F8F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85139" y="1387710"/>
            <a:ext cx="5559720" cy="2470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90F1A1-2DE2-AFAA-82A2-3AD7E551298A}"/>
              </a:ext>
            </a:extLst>
          </p:cNvPr>
          <p:cNvSpPr txBox="1"/>
          <p:nvPr/>
        </p:nvSpPr>
        <p:spPr>
          <a:xfrm>
            <a:off x="1208922" y="126054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Baseline </a:t>
            </a:r>
            <a:r>
              <a:rPr lang="en-US">
                <a:solidFill>
                  <a:schemeClr val="tx2"/>
                </a:solidFill>
              </a:rPr>
              <a:t>non-cancer age correlation: </a:t>
            </a:r>
            <a:r>
              <a:rPr lang="en-US" b="1">
                <a:solidFill>
                  <a:schemeClr val="tx2"/>
                </a:solidFill>
              </a:rPr>
              <a:t>0.60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2F8A3C-0D4A-A9C4-4D13-BB29961DB06B}"/>
              </a:ext>
            </a:extLst>
          </p:cNvPr>
          <p:cNvSpPr txBox="1"/>
          <p:nvPr/>
        </p:nvSpPr>
        <p:spPr>
          <a:xfrm>
            <a:off x="6878894" y="126054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CNN </a:t>
            </a:r>
            <a:r>
              <a:rPr lang="en-US">
                <a:solidFill>
                  <a:schemeClr val="accent1"/>
                </a:solidFill>
              </a:rPr>
              <a:t>Non-cancer age correlation:</a:t>
            </a:r>
            <a:r>
              <a:rPr lang="en-US" b="1">
                <a:solidFill>
                  <a:schemeClr val="accent1"/>
                </a:solidFill>
              </a:rPr>
              <a:t> 0.35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3EA9BE-A2B0-DA67-C7FF-87F735262A22}"/>
              </a:ext>
            </a:extLst>
          </p:cNvPr>
          <p:cNvCxnSpPr/>
          <p:nvPr/>
        </p:nvCxnSpPr>
        <p:spPr>
          <a:xfrm>
            <a:off x="874155" y="1897595"/>
            <a:ext cx="0" cy="15320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3617A9-AD37-409E-4D0C-A63A385E7B8D}"/>
              </a:ext>
            </a:extLst>
          </p:cNvPr>
          <p:cNvCxnSpPr>
            <a:cxnSpLocks/>
          </p:cNvCxnSpPr>
          <p:nvPr/>
        </p:nvCxnSpPr>
        <p:spPr>
          <a:xfrm flipH="1">
            <a:off x="874155" y="3430678"/>
            <a:ext cx="49583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EC44C5-E18B-975F-A737-9B1396B585E2}"/>
              </a:ext>
            </a:extLst>
          </p:cNvPr>
          <p:cNvCxnSpPr/>
          <p:nvPr/>
        </p:nvCxnSpPr>
        <p:spPr>
          <a:xfrm>
            <a:off x="6578558" y="1897595"/>
            <a:ext cx="0" cy="15320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E2485C-91F4-FB32-C154-00FECF1B66A7}"/>
              </a:ext>
            </a:extLst>
          </p:cNvPr>
          <p:cNvCxnSpPr>
            <a:cxnSpLocks/>
          </p:cNvCxnSpPr>
          <p:nvPr/>
        </p:nvCxnSpPr>
        <p:spPr>
          <a:xfrm flipH="1">
            <a:off x="6578558" y="3430678"/>
            <a:ext cx="49583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graph with blue dots&#10;&#10;Description automatically generated">
            <a:extLst>
              <a:ext uri="{FF2B5EF4-FFF2-40B4-BE49-F238E27FC236}">
                <a16:creationId xmlns:a16="http://schemas.microsoft.com/office/drawing/2014/main" id="{FCA89F58-65CE-4B13-B927-C36C5E68D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12" y="3803536"/>
            <a:ext cx="5789543" cy="2573130"/>
          </a:xfrm>
          <a:prstGeom prst="rect">
            <a:avLst/>
          </a:prstGeom>
        </p:spPr>
      </p:pic>
      <p:pic>
        <p:nvPicPr>
          <p:cNvPr id="30" name="Picture 29" descr="A screen shot of a graph&#10;&#10;Description automatically generated">
            <a:extLst>
              <a:ext uri="{FF2B5EF4-FFF2-40B4-BE49-F238E27FC236}">
                <a16:creationId xmlns:a16="http://schemas.microsoft.com/office/drawing/2014/main" id="{230A5C87-622E-5134-5111-7E02391D2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655" y="3863898"/>
            <a:ext cx="5642026" cy="250756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2F5A0BE-9BAD-3D68-44CB-5D6F0A9E951A}"/>
              </a:ext>
            </a:extLst>
          </p:cNvPr>
          <p:cNvSpPr txBox="1"/>
          <p:nvPr/>
        </p:nvSpPr>
        <p:spPr>
          <a:xfrm>
            <a:off x="1035813" y="3917894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Baseline </a:t>
            </a:r>
            <a:r>
              <a:rPr lang="en-US">
                <a:solidFill>
                  <a:schemeClr val="tx2"/>
                </a:solidFill>
              </a:rPr>
              <a:t>non-cancer %CC correlation: </a:t>
            </a:r>
            <a:r>
              <a:rPr lang="en-US" b="1">
                <a:solidFill>
                  <a:schemeClr val="tx2"/>
                </a:solidFill>
              </a:rPr>
              <a:t>0.12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FA807A-B617-3BCC-FCF7-4481986FF3FC}"/>
              </a:ext>
            </a:extLst>
          </p:cNvPr>
          <p:cNvSpPr txBox="1"/>
          <p:nvPr/>
        </p:nvSpPr>
        <p:spPr>
          <a:xfrm>
            <a:off x="6705785" y="3917894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CNN </a:t>
            </a:r>
            <a:r>
              <a:rPr lang="en-US">
                <a:solidFill>
                  <a:schemeClr val="accent1"/>
                </a:solidFill>
              </a:rPr>
              <a:t>Non-cancer %CC correlation:</a:t>
            </a:r>
            <a:r>
              <a:rPr lang="en-US" b="1">
                <a:solidFill>
                  <a:schemeClr val="accent1"/>
                </a:solidFill>
              </a:rPr>
              <a:t> 0.0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CBFAF2-565D-286D-90E6-DCC10F2C26B7}"/>
              </a:ext>
            </a:extLst>
          </p:cNvPr>
          <p:cNvCxnSpPr>
            <a:cxnSpLocks/>
          </p:cNvCxnSpPr>
          <p:nvPr/>
        </p:nvCxnSpPr>
        <p:spPr>
          <a:xfrm>
            <a:off x="764923" y="4287226"/>
            <a:ext cx="0" cy="16312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AD3BA3D-40A6-BAFA-2658-51A00873E190}"/>
              </a:ext>
            </a:extLst>
          </p:cNvPr>
          <p:cNvCxnSpPr>
            <a:cxnSpLocks/>
          </p:cNvCxnSpPr>
          <p:nvPr/>
        </p:nvCxnSpPr>
        <p:spPr>
          <a:xfrm flipH="1">
            <a:off x="764923" y="5920900"/>
            <a:ext cx="50812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B9C29A-7CA7-5DEE-4B81-E7AA9FA38278}"/>
              </a:ext>
            </a:extLst>
          </p:cNvPr>
          <p:cNvCxnSpPr>
            <a:cxnSpLocks/>
          </p:cNvCxnSpPr>
          <p:nvPr/>
        </p:nvCxnSpPr>
        <p:spPr>
          <a:xfrm>
            <a:off x="6541573" y="4305385"/>
            <a:ext cx="0" cy="16312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1B22B1-E28B-3252-42D3-E79D443377EA}"/>
              </a:ext>
            </a:extLst>
          </p:cNvPr>
          <p:cNvCxnSpPr>
            <a:cxnSpLocks/>
          </p:cNvCxnSpPr>
          <p:nvPr/>
        </p:nvCxnSpPr>
        <p:spPr>
          <a:xfrm flipH="1">
            <a:off x="6541573" y="5939059"/>
            <a:ext cx="49583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22">
            <a:extLst>
              <a:ext uri="{FF2B5EF4-FFF2-40B4-BE49-F238E27FC236}">
                <a16:creationId xmlns:a16="http://schemas.microsoft.com/office/drawing/2014/main" id="{7C7E34C0-CAF3-F6D6-6D62-E9F2D3EF311A}"/>
              </a:ext>
            </a:extLst>
          </p:cNvPr>
          <p:cNvSpPr/>
          <p:nvPr/>
        </p:nvSpPr>
        <p:spPr>
          <a:xfrm>
            <a:off x="5900258" y="1382509"/>
            <a:ext cx="760835" cy="136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22">
            <a:extLst>
              <a:ext uri="{FF2B5EF4-FFF2-40B4-BE49-F238E27FC236}">
                <a16:creationId xmlns:a16="http://schemas.microsoft.com/office/drawing/2014/main" id="{3C941249-9A52-0FD5-DFE4-7D0BBB72A095}"/>
              </a:ext>
            </a:extLst>
          </p:cNvPr>
          <p:cNvSpPr/>
          <p:nvPr/>
        </p:nvSpPr>
        <p:spPr>
          <a:xfrm>
            <a:off x="5892645" y="4030842"/>
            <a:ext cx="760835" cy="136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2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17BA1-65BC-57C7-5984-D261391E1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9D41BE9C-35DB-46F4-2869-9F9C55099416}"/>
              </a:ext>
            </a:extLst>
          </p:cNvPr>
          <p:cNvSpPr/>
          <p:nvPr/>
        </p:nvSpPr>
        <p:spPr>
          <a:xfrm>
            <a:off x="8079952" y="1233458"/>
            <a:ext cx="2997253" cy="2590795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697CB58-8AFE-7E3D-6D17-3CB7EBF22CEA}"/>
              </a:ext>
            </a:extLst>
          </p:cNvPr>
          <p:cNvSpPr/>
          <p:nvPr/>
        </p:nvSpPr>
        <p:spPr>
          <a:xfrm>
            <a:off x="4607581" y="1233458"/>
            <a:ext cx="2997253" cy="2590795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7F7E7-74B1-0122-87E9-189D3684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87EAC-BF3D-FE2B-DA79-4C87BBFDC3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8F6B07-9BE5-800F-312A-0703B821D208}"/>
              </a:ext>
            </a:extLst>
          </p:cNvPr>
          <p:cNvGrpSpPr/>
          <p:nvPr/>
        </p:nvGrpSpPr>
        <p:grpSpPr>
          <a:xfrm>
            <a:off x="1070243" y="1238883"/>
            <a:ext cx="3002786" cy="2590795"/>
            <a:chOff x="4483753" y="2326520"/>
            <a:chExt cx="3002786" cy="259079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B4B33CE-E989-4141-1637-C8E109ECA00C}"/>
                </a:ext>
              </a:extLst>
            </p:cNvPr>
            <p:cNvSpPr/>
            <p:nvPr/>
          </p:nvSpPr>
          <p:spPr>
            <a:xfrm>
              <a:off x="4483753" y="2326520"/>
              <a:ext cx="3002786" cy="2590795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Picture 2" descr="Neural Network Stock Illustrations – 95,500 Neural Network Stock  Illustrations, Vectors &amp; Clipart - Dreamstime">
              <a:extLst>
                <a:ext uri="{FF2B5EF4-FFF2-40B4-BE49-F238E27FC236}">
                  <a16:creationId xmlns:a16="http://schemas.microsoft.com/office/drawing/2014/main" id="{458DED91-755D-E276-C298-440907009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0" t="10181" r="20543" b="9522"/>
            <a:stretch/>
          </p:blipFill>
          <p:spPr bwMode="auto">
            <a:xfrm rot="5400000">
              <a:off x="5663932" y="3455407"/>
              <a:ext cx="719816" cy="68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065A11-EF8B-26C9-BA57-FC7F383FA5F2}"/>
              </a:ext>
            </a:extLst>
          </p:cNvPr>
          <p:cNvGrpSpPr/>
          <p:nvPr/>
        </p:nvGrpSpPr>
        <p:grpSpPr>
          <a:xfrm>
            <a:off x="1062801" y="3943886"/>
            <a:ext cx="3025111" cy="1590014"/>
            <a:chOff x="1600457" y="5075576"/>
            <a:chExt cx="2526247" cy="130559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F0290AB-30CC-51A1-5DC1-8D581999892A}"/>
                </a:ext>
              </a:extLst>
            </p:cNvPr>
            <p:cNvSpPr/>
            <p:nvPr/>
          </p:nvSpPr>
          <p:spPr>
            <a:xfrm>
              <a:off x="1606671" y="5075576"/>
              <a:ext cx="2520033" cy="1305596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784460-9497-65EA-1D00-D162FA53A410}"/>
                </a:ext>
              </a:extLst>
            </p:cNvPr>
            <p:cNvSpPr txBox="1"/>
            <p:nvPr/>
          </p:nvSpPr>
          <p:spPr>
            <a:xfrm>
              <a:off x="1600457" y="5140793"/>
              <a:ext cx="2520033" cy="1213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Highly sensitive convolutional neural network model for detecting tumor signal in cell-free DNA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E3EB8C-EC24-E00D-4311-C91308A13EBB}"/>
              </a:ext>
            </a:extLst>
          </p:cNvPr>
          <p:cNvGrpSpPr/>
          <p:nvPr/>
        </p:nvGrpSpPr>
        <p:grpSpPr>
          <a:xfrm>
            <a:off x="4587165" y="3943885"/>
            <a:ext cx="3017670" cy="1590015"/>
            <a:chOff x="1606671" y="5075575"/>
            <a:chExt cx="2520033" cy="159001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A6EBD4F-3C22-4053-2140-55A497B45CDA}"/>
                </a:ext>
              </a:extLst>
            </p:cNvPr>
            <p:cNvSpPr/>
            <p:nvPr/>
          </p:nvSpPr>
          <p:spPr>
            <a:xfrm>
              <a:off x="1606671" y="5075575"/>
              <a:ext cx="2520033" cy="1590015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ED4BA4-1072-B721-3B55-374D179BB4EF}"/>
                </a:ext>
              </a:extLst>
            </p:cNvPr>
            <p:cNvSpPr txBox="1"/>
            <p:nvPr/>
          </p:nvSpPr>
          <p:spPr>
            <a:xfrm>
              <a:off x="1606671" y="5128209"/>
              <a:ext cx="2520033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Large-scale data generation + training procedure for liquid biopsy… 1.3 billion training examples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60D163-50BA-4FE9-770D-5ABF0D107568}"/>
              </a:ext>
            </a:extLst>
          </p:cNvPr>
          <p:cNvGrpSpPr/>
          <p:nvPr/>
        </p:nvGrpSpPr>
        <p:grpSpPr>
          <a:xfrm>
            <a:off x="8104088" y="3943886"/>
            <a:ext cx="3017670" cy="1590014"/>
            <a:chOff x="1606671" y="5075576"/>
            <a:chExt cx="2520033" cy="159001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21B4CDB-18C9-D8A8-F3B7-2DCDA2C158FE}"/>
                </a:ext>
              </a:extLst>
            </p:cNvPr>
            <p:cNvSpPr/>
            <p:nvPr/>
          </p:nvSpPr>
          <p:spPr>
            <a:xfrm>
              <a:off x="1606671" y="5075576"/>
              <a:ext cx="2520033" cy="1590014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5AAE81-B72A-7184-9CE5-2704475D92C3}"/>
                </a:ext>
              </a:extLst>
            </p:cNvPr>
            <p:cNvSpPr txBox="1"/>
            <p:nvPr/>
          </p:nvSpPr>
          <p:spPr>
            <a:xfrm>
              <a:off x="1606671" y="5431999"/>
              <a:ext cx="2520033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Up to 14-point gain in early-stage sensitivity, and improved robustness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4E243A-DB2E-1AFA-0559-C610D62477F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610330" y="2166003"/>
            <a:ext cx="0" cy="18382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53D634-9B8D-D59F-1ECB-2402DBCB8C2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610330" y="3069639"/>
            <a:ext cx="143164" cy="16690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DNA with solid fill">
            <a:extLst>
              <a:ext uri="{FF2B5EF4-FFF2-40B4-BE49-F238E27FC236}">
                <a16:creationId xmlns:a16="http://schemas.microsoft.com/office/drawing/2014/main" id="{E37B4B5C-1F62-2844-A40E-9BDE521A3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6665" y="1440775"/>
            <a:ext cx="668793" cy="668793"/>
          </a:xfrm>
          <a:prstGeom prst="rect">
            <a:avLst/>
          </a:prstGeom>
        </p:spPr>
      </p:pic>
      <p:pic>
        <p:nvPicPr>
          <p:cNvPr id="44" name="Graphic 43" descr="DNA with solid fill">
            <a:extLst>
              <a:ext uri="{FF2B5EF4-FFF2-40B4-BE49-F238E27FC236}">
                <a16:creationId xmlns:a16="http://schemas.microsoft.com/office/drawing/2014/main" id="{96F36903-5769-C53C-FA90-E33780BC3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34" y="1440775"/>
            <a:ext cx="668793" cy="66879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8EAAD55-8276-8894-5257-3D03FF2BEF58}"/>
              </a:ext>
            </a:extLst>
          </p:cNvPr>
          <p:cNvSpPr txBox="1"/>
          <p:nvPr/>
        </p:nvSpPr>
        <p:spPr>
          <a:xfrm>
            <a:off x="5960098" y="1634852"/>
            <a:ext cx="219480" cy="27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pic>
        <p:nvPicPr>
          <p:cNvPr id="46" name="Graphic 45" descr="DNA with solid fill">
            <a:extLst>
              <a:ext uri="{FF2B5EF4-FFF2-40B4-BE49-F238E27FC236}">
                <a16:creationId xmlns:a16="http://schemas.microsoft.com/office/drawing/2014/main" id="{44A168D5-AD19-675F-357C-0300EE3B4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6346" y="2222437"/>
            <a:ext cx="668793" cy="668793"/>
          </a:xfrm>
          <a:prstGeom prst="rect">
            <a:avLst/>
          </a:prstGeom>
        </p:spPr>
      </p:pic>
      <p:pic>
        <p:nvPicPr>
          <p:cNvPr id="47" name="Graphic 46" descr="DNA with solid fill">
            <a:extLst>
              <a:ext uri="{FF2B5EF4-FFF2-40B4-BE49-F238E27FC236}">
                <a16:creationId xmlns:a16="http://schemas.microsoft.com/office/drawing/2014/main" id="{3A2DB39B-3F1B-EE24-369F-24EA88992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9988" y="2222437"/>
            <a:ext cx="668793" cy="668793"/>
          </a:xfrm>
          <a:prstGeom prst="rect">
            <a:avLst/>
          </a:prstGeom>
        </p:spPr>
      </p:pic>
      <p:pic>
        <p:nvPicPr>
          <p:cNvPr id="48" name="Graphic 47" descr="DNA with solid fill">
            <a:extLst>
              <a:ext uri="{FF2B5EF4-FFF2-40B4-BE49-F238E27FC236}">
                <a16:creationId xmlns:a16="http://schemas.microsoft.com/office/drawing/2014/main" id="{E2B8D1E9-9DA3-C38A-1EE4-0A9C0E97F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3631" y="2222437"/>
            <a:ext cx="668793" cy="668793"/>
          </a:xfrm>
          <a:prstGeom prst="rect">
            <a:avLst/>
          </a:prstGeom>
        </p:spPr>
      </p:pic>
      <p:pic>
        <p:nvPicPr>
          <p:cNvPr id="49" name="Graphic 48" descr="DNA with solid fill">
            <a:extLst>
              <a:ext uri="{FF2B5EF4-FFF2-40B4-BE49-F238E27FC236}">
                <a16:creationId xmlns:a16="http://schemas.microsoft.com/office/drawing/2014/main" id="{78889C8A-F3C5-1DC5-7681-107EDE95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7274" y="2222437"/>
            <a:ext cx="668793" cy="668793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20949B1-8C2A-7DD8-E839-A4DA96C6D569}"/>
              </a:ext>
            </a:extLst>
          </p:cNvPr>
          <p:cNvCxnSpPr>
            <a:cxnSpLocks/>
          </p:cNvCxnSpPr>
          <p:nvPr/>
        </p:nvCxnSpPr>
        <p:spPr>
          <a:xfrm flipH="1">
            <a:off x="5678623" y="2109568"/>
            <a:ext cx="167445" cy="1128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2F4C309-1D47-E89F-AE3F-69BF82F173B1}"/>
              </a:ext>
            </a:extLst>
          </p:cNvPr>
          <p:cNvCxnSpPr>
            <a:cxnSpLocks/>
          </p:cNvCxnSpPr>
          <p:nvPr/>
        </p:nvCxnSpPr>
        <p:spPr>
          <a:xfrm>
            <a:off x="6000534" y="2109568"/>
            <a:ext cx="0" cy="1128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ED81305-4872-EAB8-A8D1-C8341562847D}"/>
              </a:ext>
            </a:extLst>
          </p:cNvPr>
          <p:cNvCxnSpPr>
            <a:cxnSpLocks/>
          </p:cNvCxnSpPr>
          <p:nvPr/>
        </p:nvCxnSpPr>
        <p:spPr>
          <a:xfrm>
            <a:off x="6215458" y="2109568"/>
            <a:ext cx="0" cy="1128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82C6877-1123-2DF0-ACEA-A925F37E3873}"/>
              </a:ext>
            </a:extLst>
          </p:cNvPr>
          <p:cNvCxnSpPr>
            <a:cxnSpLocks/>
          </p:cNvCxnSpPr>
          <p:nvPr/>
        </p:nvCxnSpPr>
        <p:spPr>
          <a:xfrm>
            <a:off x="6407063" y="2109568"/>
            <a:ext cx="135858" cy="11286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2FCF6DCA-8C7A-F283-A782-A4753760F34E}"/>
              </a:ext>
            </a:extLst>
          </p:cNvPr>
          <p:cNvGraphicFramePr/>
          <p:nvPr/>
        </p:nvGraphicFramePr>
        <p:xfrm>
          <a:off x="8606588" y="1768346"/>
          <a:ext cx="1957811" cy="184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977067C4-B2BC-B46F-E173-220FB8358444}"/>
              </a:ext>
            </a:extLst>
          </p:cNvPr>
          <p:cNvGrpSpPr/>
          <p:nvPr/>
        </p:nvGrpSpPr>
        <p:grpSpPr>
          <a:xfrm>
            <a:off x="1901255" y="1476895"/>
            <a:ext cx="1355643" cy="597403"/>
            <a:chOff x="4224741" y="612807"/>
            <a:chExt cx="2131398" cy="93926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0B4E7A-7204-8FE3-D444-E53D88DEBF78}"/>
                </a:ext>
              </a:extLst>
            </p:cNvPr>
            <p:cNvSpPr/>
            <p:nvPr/>
          </p:nvSpPr>
          <p:spPr>
            <a:xfrm>
              <a:off x="4416642" y="922017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E92215-B6AE-4F41-59B8-59D180A8B1AA}"/>
                </a:ext>
              </a:extLst>
            </p:cNvPr>
            <p:cNvSpPr/>
            <p:nvPr/>
          </p:nvSpPr>
          <p:spPr>
            <a:xfrm>
              <a:off x="5124346" y="922017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93EB62-579E-D509-A28C-3471B2917C5A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>
              <a:off x="4801935" y="974315"/>
              <a:ext cx="322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03797E-63B3-52CA-2F25-C863B6F26B2F}"/>
                </a:ext>
              </a:extLst>
            </p:cNvPr>
            <p:cNvSpPr/>
            <p:nvPr/>
          </p:nvSpPr>
          <p:spPr>
            <a:xfrm>
              <a:off x="4744015" y="1119723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50203B-CF5C-801B-3713-DB42D7CA2D34}"/>
                </a:ext>
              </a:extLst>
            </p:cNvPr>
            <p:cNvSpPr/>
            <p:nvPr/>
          </p:nvSpPr>
          <p:spPr>
            <a:xfrm>
              <a:off x="5451719" y="1119723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5D717D-5D9E-E380-BBAD-A77CE14C81A1}"/>
                </a:ext>
              </a:extLst>
            </p:cNvPr>
            <p:cNvCxnSpPr>
              <a:cxnSpLocks/>
              <a:stCxn id="40" idx="3"/>
              <a:endCxn id="41" idx="1"/>
            </p:cNvCxnSpPr>
            <p:nvPr/>
          </p:nvCxnSpPr>
          <p:spPr>
            <a:xfrm>
              <a:off x="5129308" y="1172020"/>
              <a:ext cx="322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F03181-08D4-5035-743B-66FA3B5AD2C5}"/>
                </a:ext>
              </a:extLst>
            </p:cNvPr>
            <p:cNvSpPr/>
            <p:nvPr/>
          </p:nvSpPr>
          <p:spPr>
            <a:xfrm>
              <a:off x="4377144" y="1318340"/>
              <a:ext cx="1851368" cy="10368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2CA52A-1F5B-64D2-C2E8-883425B664B9}"/>
                </a:ext>
              </a:extLst>
            </p:cNvPr>
            <p:cNvSpPr/>
            <p:nvPr/>
          </p:nvSpPr>
          <p:spPr>
            <a:xfrm>
              <a:off x="5068392" y="723400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9CA6415-CB45-5976-1748-A636B8EFB52D}"/>
                </a:ext>
              </a:extLst>
            </p:cNvPr>
            <p:cNvSpPr/>
            <p:nvPr/>
          </p:nvSpPr>
          <p:spPr>
            <a:xfrm>
              <a:off x="5776095" y="723400"/>
              <a:ext cx="385293" cy="10459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18BCF8-8E67-A3EB-14C8-15F72751B7A0}"/>
                </a:ext>
              </a:extLst>
            </p:cNvPr>
            <p:cNvCxnSpPr>
              <a:cxnSpLocks/>
              <a:stCxn id="55" idx="3"/>
              <a:endCxn id="56" idx="1"/>
            </p:cNvCxnSpPr>
            <p:nvPr/>
          </p:nvCxnSpPr>
          <p:spPr>
            <a:xfrm>
              <a:off x="5453685" y="775698"/>
              <a:ext cx="3224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F587666-B1AB-2066-8268-6C7C0E780E91}"/>
                </a:ext>
              </a:extLst>
            </p:cNvPr>
            <p:cNvSpPr/>
            <p:nvPr/>
          </p:nvSpPr>
          <p:spPr>
            <a:xfrm>
              <a:off x="4224741" y="612807"/>
              <a:ext cx="2131398" cy="939262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698A6DC2-5DBA-B776-09C7-0E9C6BD0D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0000" b="29774"/>
          <a:stretch/>
        </p:blipFill>
        <p:spPr bwMode="auto">
          <a:xfrm>
            <a:off x="2696729" y="3319721"/>
            <a:ext cx="347481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51E1A577-19BB-4F13-C261-0009D1D86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506" b="29774"/>
          <a:stretch/>
        </p:blipFill>
        <p:spPr bwMode="auto">
          <a:xfrm>
            <a:off x="2169504" y="3319721"/>
            <a:ext cx="347480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11044D8-3B37-29AD-362F-0A7C66557A79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2486408" y="3069639"/>
            <a:ext cx="123922" cy="17959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Graphic 78" descr="DNA with solid fill">
            <a:extLst>
              <a:ext uri="{FF2B5EF4-FFF2-40B4-BE49-F238E27FC236}">
                <a16:creationId xmlns:a16="http://schemas.microsoft.com/office/drawing/2014/main" id="{09BBFC66-CF6C-C6B7-6942-2466DA70F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368" y="2885765"/>
            <a:ext cx="668793" cy="668793"/>
          </a:xfrm>
          <a:prstGeom prst="rect">
            <a:avLst/>
          </a:prstGeom>
        </p:spPr>
      </p:pic>
      <p:pic>
        <p:nvPicPr>
          <p:cNvPr id="80" name="Graphic 79" descr="DNA with solid fill">
            <a:extLst>
              <a:ext uri="{FF2B5EF4-FFF2-40B4-BE49-F238E27FC236}">
                <a16:creationId xmlns:a16="http://schemas.microsoft.com/office/drawing/2014/main" id="{59B30EF3-A22F-087C-CFC8-9539D00E4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0298" y="2885765"/>
            <a:ext cx="668793" cy="668793"/>
          </a:xfrm>
          <a:prstGeom prst="rect">
            <a:avLst/>
          </a:prstGeom>
        </p:spPr>
      </p:pic>
      <p:pic>
        <p:nvPicPr>
          <p:cNvPr id="81" name="Graphic 80" descr="DNA with solid fill">
            <a:extLst>
              <a:ext uri="{FF2B5EF4-FFF2-40B4-BE49-F238E27FC236}">
                <a16:creationId xmlns:a16="http://schemas.microsoft.com/office/drawing/2014/main" id="{C537D60F-8B3F-14EE-8B70-55B2BFD1C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3941" y="2885765"/>
            <a:ext cx="668793" cy="668793"/>
          </a:xfrm>
          <a:prstGeom prst="rect">
            <a:avLst/>
          </a:prstGeom>
        </p:spPr>
      </p:pic>
      <p:pic>
        <p:nvPicPr>
          <p:cNvPr id="92" name="Graphic 91" descr="DNA with solid fill">
            <a:extLst>
              <a:ext uri="{FF2B5EF4-FFF2-40B4-BE49-F238E27FC236}">
                <a16:creationId xmlns:a16="http://schemas.microsoft.com/office/drawing/2014/main" id="{0D5ED6B5-7B11-06C0-7E18-B8E71FC8C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3723" y="2885765"/>
            <a:ext cx="668793" cy="668793"/>
          </a:xfrm>
          <a:prstGeom prst="rect">
            <a:avLst/>
          </a:prstGeom>
        </p:spPr>
      </p:pic>
      <p:pic>
        <p:nvPicPr>
          <p:cNvPr id="93" name="Graphic 92" descr="DNA with solid fill">
            <a:extLst>
              <a:ext uri="{FF2B5EF4-FFF2-40B4-BE49-F238E27FC236}">
                <a16:creationId xmlns:a16="http://schemas.microsoft.com/office/drawing/2014/main" id="{D09B4B76-7278-6757-48A9-008202A0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9942" y="2885765"/>
            <a:ext cx="668793" cy="668793"/>
          </a:xfrm>
          <a:prstGeom prst="rect">
            <a:avLst/>
          </a:prstGeom>
        </p:spPr>
      </p:pic>
      <p:pic>
        <p:nvPicPr>
          <p:cNvPr id="94" name="Graphic 93" descr="DNA with solid fill">
            <a:extLst>
              <a:ext uri="{FF2B5EF4-FFF2-40B4-BE49-F238E27FC236}">
                <a16:creationId xmlns:a16="http://schemas.microsoft.com/office/drawing/2014/main" id="{9368B313-3F4B-CD26-D33E-DA19891FF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6163" y="2885765"/>
            <a:ext cx="668793" cy="668793"/>
          </a:xfrm>
          <a:prstGeom prst="rect">
            <a:avLst/>
          </a:prstGeom>
        </p:spPr>
      </p:pic>
      <p:pic>
        <p:nvPicPr>
          <p:cNvPr id="95" name="Graphic 94" descr="DNA with solid fill">
            <a:extLst>
              <a:ext uri="{FF2B5EF4-FFF2-40B4-BE49-F238E27FC236}">
                <a16:creationId xmlns:a16="http://schemas.microsoft.com/office/drawing/2014/main" id="{7D904960-481D-85E6-9B36-F1798758A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6929" y="2222436"/>
            <a:ext cx="668793" cy="668793"/>
          </a:xfrm>
          <a:prstGeom prst="rect">
            <a:avLst/>
          </a:prstGeom>
        </p:spPr>
      </p:pic>
      <p:pic>
        <p:nvPicPr>
          <p:cNvPr id="96" name="Graphic 95" descr="DNA with solid fill">
            <a:extLst>
              <a:ext uri="{FF2B5EF4-FFF2-40B4-BE49-F238E27FC236}">
                <a16:creationId xmlns:a16="http://schemas.microsoft.com/office/drawing/2014/main" id="{A0C2B2F9-686E-7F9E-A78D-6153386DC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733" y="2222435"/>
            <a:ext cx="668793" cy="668793"/>
          </a:xfrm>
          <a:prstGeom prst="rect">
            <a:avLst/>
          </a:prstGeom>
        </p:spPr>
      </p:pic>
      <p:pic>
        <p:nvPicPr>
          <p:cNvPr id="97" name="Graphic 96" descr="DNA with solid fill">
            <a:extLst>
              <a:ext uri="{FF2B5EF4-FFF2-40B4-BE49-F238E27FC236}">
                <a16:creationId xmlns:a16="http://schemas.microsoft.com/office/drawing/2014/main" id="{4DCB4117-9AC2-1464-744B-87F1076FD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6946" y="2885765"/>
            <a:ext cx="668793" cy="66879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C5DD0F87-1185-CDE8-F9DF-8E332AA44042}"/>
              </a:ext>
            </a:extLst>
          </p:cNvPr>
          <p:cNvSpPr txBox="1"/>
          <p:nvPr/>
        </p:nvSpPr>
        <p:spPr>
          <a:xfrm rot="16200000">
            <a:off x="7920260" y="2397729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3579371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65D4-5025-5047-940C-108488DBC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534FC8-498E-49D5-4393-5E2DFA069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0" y="632200"/>
            <a:ext cx="3891579" cy="1095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1B694-FD68-837A-D5D6-57C16441A690}"/>
              </a:ext>
            </a:extLst>
          </p:cNvPr>
          <p:cNvSpPr txBox="1"/>
          <p:nvPr/>
        </p:nvSpPr>
        <p:spPr>
          <a:xfrm>
            <a:off x="1008993" y="2743200"/>
            <a:ext cx="104164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6DA1-B238-D7D5-ACE3-533E211414F5}"/>
              </a:ext>
            </a:extLst>
          </p:cNvPr>
          <p:cNvSpPr txBox="1"/>
          <p:nvPr/>
        </p:nvSpPr>
        <p:spPr>
          <a:xfrm>
            <a:off x="1704474" y="4079714"/>
            <a:ext cx="87830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0" i="0" u="sng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Jackson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b="0" i="0" u="sng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A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b="0" i="0" u="sng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Killian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b="0" i="0" u="none" strike="noStrike" err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Dorna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Kashef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Kade Pettie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Kyle Gowen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Shiva Farashahi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Esther Brown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Feras Hantash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Jocelyn Charlton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Kieran I Chacko</a:t>
            </a:r>
            <a:r>
              <a:rPr lang="en-US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C6ED1-E26A-2940-6053-9BE1AD5B80BE}"/>
              </a:ext>
            </a:extLst>
          </p:cNvPr>
          <p:cNvSpPr txBox="1"/>
          <p:nvPr/>
        </p:nvSpPr>
        <p:spPr>
          <a:xfrm>
            <a:off x="1898649" y="5108452"/>
            <a:ext cx="863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1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Harbinger Health, Machine Learning and Computational Biology, Cambridge, MA, </a:t>
            </a:r>
          </a:p>
          <a:p>
            <a:pPr algn="ctr"/>
            <a:r>
              <a:rPr lang="en-US" sz="1400" b="0" i="0" u="none" strike="noStrike" baseline="3000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Harbinger Health, Clinical Laboratory, Cambridge, MA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FAECF-CE0A-F10A-08AB-F7C13073F2DA}"/>
              </a:ext>
            </a:extLst>
          </p:cNvPr>
          <p:cNvSpPr txBox="1"/>
          <p:nvPr/>
        </p:nvSpPr>
        <p:spPr>
          <a:xfrm>
            <a:off x="7568856" y="810453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CSHL Biological Data Science 2024</a:t>
            </a:r>
          </a:p>
        </p:txBody>
      </p:sp>
    </p:spTree>
    <p:extLst>
      <p:ext uri="{BB962C8B-B14F-4D97-AF65-F5344CB8AC3E}">
        <p14:creationId xmlns:p14="http://schemas.microsoft.com/office/powerpoint/2010/main" val="3926679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5283-654D-ED72-4108-2F3DAEA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B3494-83C4-D100-48F0-196609FC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4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ABAB-62F4-21AF-8134-7B8A33E3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Augmentation: Encoded data is shuffled row-wise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4566B-3DA0-4321-8BCF-63A48146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DBAF76-06E8-F5E3-C515-4458C3141D4C}"/>
              </a:ext>
            </a:extLst>
          </p:cNvPr>
          <p:cNvGraphicFramePr>
            <a:graphicFrameLocks noGrp="1"/>
          </p:cNvGraphicFramePr>
          <p:nvPr/>
        </p:nvGraphicFramePr>
        <p:xfrm>
          <a:off x="707053" y="2880360"/>
          <a:ext cx="4334261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119">
                  <a:extLst>
                    <a:ext uri="{9D8B030D-6E8A-4147-A177-3AD203B41FA5}">
                      <a16:colId xmlns:a16="http://schemas.microsoft.com/office/drawing/2014/main" val="119191110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52059978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7464802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87179333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64850482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31454451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38814557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4110833236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17589758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996430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14396180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15313235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8065034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1091834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88907975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4616029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9030473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03907265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910938303"/>
                    </a:ext>
                  </a:extLst>
                </a:gridCol>
              </a:tblGrid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69585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220781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95713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454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D3D33B-EA59-45EC-BA45-5E8EBD00B5A0}"/>
              </a:ext>
            </a:extLst>
          </p:cNvPr>
          <p:cNvSpPr txBox="1"/>
          <p:nvPr/>
        </p:nvSpPr>
        <p:spPr>
          <a:xfrm>
            <a:off x="2474618" y="4569226"/>
            <a:ext cx="71340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Adding randomness to data without losing information </a:t>
            </a:r>
          </a:p>
          <a:p>
            <a:pPr algn="ctr"/>
            <a:r>
              <a:rPr lang="en-US">
                <a:ea typeface="Calibri"/>
                <a:cs typeface="Calibri"/>
              </a:rPr>
              <a:t>improves training by preventing overfitting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F74A5F-A6DA-8EF0-9AE9-976A96E68689}"/>
              </a:ext>
            </a:extLst>
          </p:cNvPr>
          <p:cNvGraphicFramePr>
            <a:graphicFrameLocks noGrp="1"/>
          </p:cNvGraphicFramePr>
          <p:nvPr/>
        </p:nvGraphicFramePr>
        <p:xfrm>
          <a:off x="7020910" y="2880360"/>
          <a:ext cx="4334261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119">
                  <a:extLst>
                    <a:ext uri="{9D8B030D-6E8A-4147-A177-3AD203B41FA5}">
                      <a16:colId xmlns:a16="http://schemas.microsoft.com/office/drawing/2014/main" val="119191110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52059978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7464802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87179333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64850482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31454451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38814557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4110833236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17589758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996430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14396180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153132351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8065034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610918349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889079757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946160298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3090304730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1039072655"/>
                    </a:ext>
                  </a:extLst>
                </a:gridCol>
                <a:gridCol w="228119">
                  <a:extLst>
                    <a:ext uri="{9D8B030D-6E8A-4147-A177-3AD203B41FA5}">
                      <a16:colId xmlns:a16="http://schemas.microsoft.com/office/drawing/2014/main" val="2910938303"/>
                    </a:ext>
                  </a:extLst>
                </a:gridCol>
              </a:tblGrid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95713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38556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45437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E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55144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93FE8B-FFF6-CD65-5131-3E2290B9FF7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5041314" y="3429000"/>
            <a:ext cx="19795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D35E93-A660-252F-1BAE-8A67F5A8EFA0}"/>
              </a:ext>
            </a:extLst>
          </p:cNvPr>
          <p:cNvSpPr txBox="1"/>
          <p:nvPr/>
        </p:nvSpPr>
        <p:spPr>
          <a:xfrm>
            <a:off x="5041314" y="2989331"/>
            <a:ext cx="19795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ea typeface="Calibri"/>
                <a:cs typeface="Calibri"/>
              </a:rPr>
              <a:t>Shuffle rows</a:t>
            </a: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145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1E0A5-E37D-417E-97BF-07F3775715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E5FD317-91D7-4F3C-BF65-78092C588F7B}"/>
              </a:ext>
            </a:extLst>
          </p:cNvPr>
          <p:cNvGraphicFramePr>
            <a:graphicFrameLocks noGrp="1"/>
          </p:cNvGraphicFramePr>
          <p:nvPr/>
        </p:nvGraphicFramePr>
        <p:xfrm>
          <a:off x="464115" y="3217845"/>
          <a:ext cx="11263770" cy="2103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77295">
                  <a:extLst>
                    <a:ext uri="{9D8B030D-6E8A-4147-A177-3AD203B41FA5}">
                      <a16:colId xmlns:a16="http://schemas.microsoft.com/office/drawing/2014/main" val="1226520361"/>
                    </a:ext>
                  </a:extLst>
                </a:gridCol>
                <a:gridCol w="1877295">
                  <a:extLst>
                    <a:ext uri="{9D8B030D-6E8A-4147-A177-3AD203B41FA5}">
                      <a16:colId xmlns:a16="http://schemas.microsoft.com/office/drawing/2014/main" val="2319687735"/>
                    </a:ext>
                  </a:extLst>
                </a:gridCol>
                <a:gridCol w="1877295">
                  <a:extLst>
                    <a:ext uri="{9D8B030D-6E8A-4147-A177-3AD203B41FA5}">
                      <a16:colId xmlns:a16="http://schemas.microsoft.com/office/drawing/2014/main" val="3789524382"/>
                    </a:ext>
                  </a:extLst>
                </a:gridCol>
                <a:gridCol w="1877295">
                  <a:extLst>
                    <a:ext uri="{9D8B030D-6E8A-4147-A177-3AD203B41FA5}">
                      <a16:colId xmlns:a16="http://schemas.microsoft.com/office/drawing/2014/main" val="3688943553"/>
                    </a:ext>
                  </a:extLst>
                </a:gridCol>
                <a:gridCol w="1877295">
                  <a:extLst>
                    <a:ext uri="{9D8B030D-6E8A-4147-A177-3AD203B41FA5}">
                      <a16:colId xmlns:a16="http://schemas.microsoft.com/office/drawing/2014/main" val="3600534412"/>
                    </a:ext>
                  </a:extLst>
                </a:gridCol>
                <a:gridCol w="1877295">
                  <a:extLst>
                    <a:ext uri="{9D8B030D-6E8A-4147-A177-3AD203B41FA5}">
                      <a16:colId xmlns:a16="http://schemas.microsoft.com/office/drawing/2014/main" val="641758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DNA Extraction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Bisulfite Conversion 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Library Generation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Hybrid Capture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Sequencing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Data Analysis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95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Isolate cfDNA From blood plasma.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Tag methylation events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Barcode each DNA sample and prepare samples for sequencing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Enrich sample for regions of interest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Analyzes DNA composition 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Convert raw sequencing data into processable </a:t>
                      </a:r>
                      <a:r>
                        <a:rPr lang="en-US" b="1"/>
                        <a:t>fragments</a:t>
                      </a:r>
                    </a:p>
                  </a:txBody>
                  <a:tcPr anchor="ctr">
                    <a:lnL w="9525">
                      <a:solidFill>
                        <a:schemeClr val="tx1"/>
                      </a:solidFill>
                    </a:lnL>
                    <a:lnR w="9525">
                      <a:solidFill>
                        <a:schemeClr val="tx1"/>
                      </a:solidFill>
                    </a:lnR>
                    <a:lnT w="9525">
                      <a:solidFill>
                        <a:schemeClr val="tx1"/>
                      </a:solidFill>
                    </a:lnT>
                    <a:lnB w="9525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65324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239647A-F512-4F07-9267-C7688953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484" y="1894974"/>
            <a:ext cx="1695378" cy="949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EA379F-9C94-465D-8F28-E70E39E73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828" y="1358159"/>
            <a:ext cx="1740455" cy="1740455"/>
          </a:xfrm>
          <a:prstGeom prst="rect">
            <a:avLst/>
          </a:prstGeom>
        </p:spPr>
      </p:pic>
      <p:pic>
        <p:nvPicPr>
          <p:cNvPr id="2050" name="Picture 2" descr="Whole-Genome Bisulfite Sequencing">
            <a:extLst>
              <a:ext uri="{FF2B5EF4-FFF2-40B4-BE49-F238E27FC236}">
                <a16:creationId xmlns:a16="http://schemas.microsoft.com/office/drawing/2014/main" id="{9A94176E-1D71-4045-A3EA-B71365F4A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65" y="1983030"/>
            <a:ext cx="2086023" cy="6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54A831-B58F-4C52-93E4-7DE265BB7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364" y="1837426"/>
            <a:ext cx="1716486" cy="949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C6648F-89BF-4DFF-8CCF-574763EDC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59" y="1861237"/>
            <a:ext cx="596405" cy="1146033"/>
          </a:xfrm>
          <a:prstGeom prst="rect">
            <a:avLst/>
          </a:prstGeom>
        </p:spPr>
      </p:pic>
      <p:pic>
        <p:nvPicPr>
          <p:cNvPr id="20" name="Graphic 19" descr="DNA with solid fill">
            <a:extLst>
              <a:ext uri="{FF2B5EF4-FFF2-40B4-BE49-F238E27FC236}">
                <a16:creationId xmlns:a16="http://schemas.microsoft.com/office/drawing/2014/main" id="{1B8F1FB0-47FC-437F-AEDB-074D23657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2772" y="1929986"/>
            <a:ext cx="914400" cy="9144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D182919-099E-40A4-88A3-17CE17D8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55" y="1991049"/>
            <a:ext cx="1261110" cy="3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3A65E8F-44E5-4817-ACE2-7C07274B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76" y="2600736"/>
            <a:ext cx="1645769" cy="3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E21EB8EA-477A-4A7E-914A-7A83DEB4914F}"/>
              </a:ext>
            </a:extLst>
          </p:cNvPr>
          <p:cNvSpPr/>
          <p:nvPr/>
        </p:nvSpPr>
        <p:spPr>
          <a:xfrm>
            <a:off x="4957603" y="2315966"/>
            <a:ext cx="248510" cy="28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A34F3F9-BA84-4C26-A621-72A2CCDE60D3}"/>
              </a:ext>
            </a:extLst>
          </p:cNvPr>
          <p:cNvSpPr/>
          <p:nvPr/>
        </p:nvSpPr>
        <p:spPr>
          <a:xfrm>
            <a:off x="1172818" y="2296256"/>
            <a:ext cx="345415" cy="17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A4D482-55E3-426E-DAC9-EA18B57E6177}"/>
              </a:ext>
            </a:extLst>
          </p:cNvPr>
          <p:cNvSpPr txBox="1">
            <a:spLocks/>
          </p:cNvSpPr>
          <p:nvPr/>
        </p:nvSpPr>
        <p:spPr>
          <a:xfrm>
            <a:off x="457200" y="472016"/>
            <a:ext cx="11277600" cy="575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Helvetica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/>
              <a:t>Harbinger’s liquid biopsy detects cancer in plasma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18F7F-75E4-8BBA-9C09-AF73FD62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F790F-2B5B-4162-EB62-9F6203D4C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C567EF45-8105-C2C8-AC92-666DA9750269}"/>
              </a:ext>
            </a:extLst>
          </p:cNvPr>
          <p:cNvGrpSpPr/>
          <p:nvPr/>
        </p:nvGrpSpPr>
        <p:grpSpPr>
          <a:xfrm>
            <a:off x="1563580" y="5089666"/>
            <a:ext cx="2450021" cy="727325"/>
            <a:chOff x="1633078" y="5238256"/>
            <a:chExt cx="2305735" cy="727325"/>
          </a:xfrm>
        </p:grpSpPr>
        <p:sp>
          <p:nvSpPr>
            <p:cNvPr id="1077" name="Rounded Rectangle 1076">
              <a:extLst>
                <a:ext uri="{FF2B5EF4-FFF2-40B4-BE49-F238E27FC236}">
                  <a16:creationId xmlns:a16="http://schemas.microsoft.com/office/drawing/2014/main" id="{18151EA8-AD86-0A6F-250D-A70D419B2826}"/>
                </a:ext>
              </a:extLst>
            </p:cNvPr>
            <p:cNvSpPr/>
            <p:nvPr/>
          </p:nvSpPr>
          <p:spPr>
            <a:xfrm>
              <a:off x="1638183" y="5238256"/>
              <a:ext cx="2300630" cy="727325"/>
            </a:xfrm>
            <a:prstGeom prst="roundRect">
              <a:avLst/>
            </a:prstGeom>
            <a:noFill/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F3DD98D0-511A-55BC-7345-ED0B82A81D56}"/>
                </a:ext>
              </a:extLst>
            </p:cNvPr>
            <p:cNvSpPr txBox="1"/>
            <p:nvPr/>
          </p:nvSpPr>
          <p:spPr>
            <a:xfrm>
              <a:off x="1633078" y="5417252"/>
              <a:ext cx="23006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25000"/>
                    </a:schemeClr>
                  </a:solidFill>
                </a:rPr>
                <a:t>Non-invasive</a:t>
              </a:r>
            </a:p>
          </p:txBody>
        </p:sp>
      </p:grpSp>
      <p:sp>
        <p:nvSpPr>
          <p:cNvPr id="1081" name="Title 1">
            <a:extLst>
              <a:ext uri="{FF2B5EF4-FFF2-40B4-BE49-F238E27FC236}">
                <a16:creationId xmlns:a16="http://schemas.microsoft.com/office/drawing/2014/main" id="{1B978CDD-CCCE-8F35-4A3C-99B0B362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</p:spPr>
        <p:txBody>
          <a:bodyPr/>
          <a:lstStyle/>
          <a:p>
            <a:r>
              <a:rPr lang="en-US" sz="3500"/>
              <a:t>Early cancer detection via Harbinger’s liquid biopsy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C50321-59C2-475F-6FF0-7CFADE37D7D0}"/>
              </a:ext>
            </a:extLst>
          </p:cNvPr>
          <p:cNvGrpSpPr/>
          <p:nvPr/>
        </p:nvGrpSpPr>
        <p:grpSpPr>
          <a:xfrm>
            <a:off x="1563580" y="3565254"/>
            <a:ext cx="2455921" cy="1369149"/>
            <a:chOff x="1600600" y="5075576"/>
            <a:chExt cx="2526104" cy="102575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6C2A97F-942A-69BF-32D3-D5B9544912E7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7CDA98-6999-85FB-C4D8-2089DE569F06}"/>
                </a:ext>
              </a:extLst>
            </p:cNvPr>
            <p:cNvSpPr txBox="1"/>
            <p:nvPr/>
          </p:nvSpPr>
          <p:spPr>
            <a:xfrm>
              <a:off x="1600600" y="5327063"/>
              <a:ext cx="2520034" cy="484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Extract cell-free DNA </a:t>
              </a:r>
            </a:p>
            <a:p>
              <a:pPr algn="ctr"/>
              <a:r>
                <a:rPr lang="en-US" b="1"/>
                <a:t>from blood plasma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19988F-EAD7-931C-5299-7A840E7CD8AE}"/>
              </a:ext>
            </a:extLst>
          </p:cNvPr>
          <p:cNvGrpSpPr/>
          <p:nvPr/>
        </p:nvGrpSpPr>
        <p:grpSpPr>
          <a:xfrm>
            <a:off x="8170928" y="3571235"/>
            <a:ext cx="2457492" cy="1369148"/>
            <a:chOff x="1606671" y="5075576"/>
            <a:chExt cx="2520033" cy="102575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6A4A600-91E4-CB21-A40E-1D7F98EA14B0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4E0CB0-327F-7567-2D08-666FD77C23D2}"/>
                </a:ext>
              </a:extLst>
            </p:cNvPr>
            <p:cNvSpPr txBox="1"/>
            <p:nvPr/>
          </p:nvSpPr>
          <p:spPr>
            <a:xfrm>
              <a:off x="1606671" y="5341270"/>
              <a:ext cx="2520033" cy="484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Cancer Determination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1E520D-8927-4AC0-A2AC-D5BCB10720E9}"/>
              </a:ext>
            </a:extLst>
          </p:cNvPr>
          <p:cNvGrpSpPr/>
          <p:nvPr/>
        </p:nvGrpSpPr>
        <p:grpSpPr>
          <a:xfrm>
            <a:off x="1633079" y="2000212"/>
            <a:ext cx="1421110" cy="1079327"/>
            <a:chOff x="950304" y="2255610"/>
            <a:chExt cx="1064679" cy="808619"/>
          </a:xfrm>
        </p:grpSpPr>
        <p:pic>
          <p:nvPicPr>
            <p:cNvPr id="1028" name="Picture 4" descr="Person Clipart Images – Browse 814,506 Stock Photos, Vectors, and Video |  Adobe Stock">
              <a:extLst>
                <a:ext uri="{FF2B5EF4-FFF2-40B4-BE49-F238E27FC236}">
                  <a16:creationId xmlns:a16="http://schemas.microsoft.com/office/drawing/2014/main" id="{7177CF76-CDCA-390E-13BF-0375533C07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3" t="17382" r="30706" b="16905"/>
            <a:stretch/>
          </p:blipFill>
          <p:spPr bwMode="auto">
            <a:xfrm>
              <a:off x="950304" y="2255610"/>
              <a:ext cx="443059" cy="7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288CDCB-131C-BD6D-4BC6-4864243F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376" y="2279063"/>
              <a:ext cx="408607" cy="785166"/>
            </a:xfrm>
            <a:prstGeom prst="rect">
              <a:avLst/>
            </a:prstGeom>
          </p:spPr>
        </p:pic>
        <p:sp>
          <p:nvSpPr>
            <p:cNvPr id="3" name="Arrow: Right 22">
              <a:extLst>
                <a:ext uri="{FF2B5EF4-FFF2-40B4-BE49-F238E27FC236}">
                  <a16:creationId xmlns:a16="http://schemas.microsoft.com/office/drawing/2014/main" id="{A8CD4359-F894-9676-68FE-3D83FF283638}"/>
                </a:ext>
              </a:extLst>
            </p:cNvPr>
            <p:cNvSpPr/>
            <p:nvPr/>
          </p:nvSpPr>
          <p:spPr>
            <a:xfrm>
              <a:off x="1425414" y="2551885"/>
              <a:ext cx="197376" cy="174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C9C9314-6C2F-B3DD-B3A5-7B9A09748AD9}"/>
              </a:ext>
            </a:extLst>
          </p:cNvPr>
          <p:cNvSpPr/>
          <p:nvPr/>
        </p:nvSpPr>
        <p:spPr>
          <a:xfrm>
            <a:off x="1563580" y="1529888"/>
            <a:ext cx="2457492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5B4A13-3D81-8D01-1ED1-E2698F2DA764}"/>
              </a:ext>
            </a:extLst>
          </p:cNvPr>
          <p:cNvSpPr/>
          <p:nvPr/>
        </p:nvSpPr>
        <p:spPr>
          <a:xfrm>
            <a:off x="8499326" y="1991650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C7FAB6-3B5E-9672-93A9-0C2C3135F5C9}"/>
              </a:ext>
            </a:extLst>
          </p:cNvPr>
          <p:cNvSpPr/>
          <p:nvPr/>
        </p:nvSpPr>
        <p:spPr>
          <a:xfrm>
            <a:off x="9207030" y="1991650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33E6CE8-CF17-AABD-C254-99C398AC8A14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8884619" y="2043948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A3077EC9-FE5E-21EB-66CD-3F8A5977CD18}"/>
              </a:ext>
            </a:extLst>
          </p:cNvPr>
          <p:cNvSpPr/>
          <p:nvPr/>
        </p:nvSpPr>
        <p:spPr>
          <a:xfrm>
            <a:off x="8826699" y="2189356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714587-A004-9480-2AB6-1F2FCCC1BEFB}"/>
              </a:ext>
            </a:extLst>
          </p:cNvPr>
          <p:cNvSpPr/>
          <p:nvPr/>
        </p:nvSpPr>
        <p:spPr>
          <a:xfrm>
            <a:off x="9534403" y="2189356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E23929B-A439-4F02-2D22-1269201A3856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9211992" y="2241653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DF54B4C-0311-035E-E064-796CC2BB9E14}"/>
              </a:ext>
            </a:extLst>
          </p:cNvPr>
          <p:cNvSpPr/>
          <p:nvPr/>
        </p:nvSpPr>
        <p:spPr>
          <a:xfrm>
            <a:off x="8459828" y="2387973"/>
            <a:ext cx="1851368" cy="1036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77CDB5C-48D9-6906-0CB8-F8FDC1A45DC3}"/>
              </a:ext>
            </a:extLst>
          </p:cNvPr>
          <p:cNvSpPr/>
          <p:nvPr/>
        </p:nvSpPr>
        <p:spPr>
          <a:xfrm>
            <a:off x="8147522" y="1540830"/>
            <a:ext cx="2457492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7C715A-A82C-FF3A-8851-C90A572B6A5F}"/>
              </a:ext>
            </a:extLst>
          </p:cNvPr>
          <p:cNvSpPr/>
          <p:nvPr/>
        </p:nvSpPr>
        <p:spPr>
          <a:xfrm>
            <a:off x="9151076" y="1793033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6158ED-685D-EFA6-F4D5-489D02A048EE}"/>
              </a:ext>
            </a:extLst>
          </p:cNvPr>
          <p:cNvSpPr/>
          <p:nvPr/>
        </p:nvSpPr>
        <p:spPr>
          <a:xfrm>
            <a:off x="9858779" y="1793033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1CFC9F-0617-42E0-3855-B2BD95789E95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>
            <a:off x="9536369" y="1845331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Graphic 1034" descr="DNA with solid fill">
            <a:extLst>
              <a:ext uri="{FF2B5EF4-FFF2-40B4-BE49-F238E27FC236}">
                <a16:creationId xmlns:a16="http://schemas.microsoft.com/office/drawing/2014/main" id="{B2D9A40E-7BED-6ADD-88F8-2048C6CAA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154" r="21244"/>
          <a:stretch/>
        </p:blipFill>
        <p:spPr>
          <a:xfrm>
            <a:off x="3313029" y="2044616"/>
            <a:ext cx="562119" cy="959213"/>
          </a:xfrm>
          <a:prstGeom prst="rect">
            <a:avLst/>
          </a:prstGeom>
        </p:spPr>
      </p:pic>
      <p:sp>
        <p:nvSpPr>
          <p:cNvPr id="1036" name="Arrow: Right 22">
            <a:extLst>
              <a:ext uri="{FF2B5EF4-FFF2-40B4-BE49-F238E27FC236}">
                <a16:creationId xmlns:a16="http://schemas.microsoft.com/office/drawing/2014/main" id="{489153FA-CBBA-BD1E-41E0-E1B5A867049C}"/>
              </a:ext>
            </a:extLst>
          </p:cNvPr>
          <p:cNvSpPr/>
          <p:nvPr/>
        </p:nvSpPr>
        <p:spPr>
          <a:xfrm>
            <a:off x="2983382" y="2395673"/>
            <a:ext cx="263453" cy="23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88C59038-F778-6B7C-C057-B1AA77FF0468}"/>
              </a:ext>
            </a:extLst>
          </p:cNvPr>
          <p:cNvGrpSpPr/>
          <p:nvPr/>
        </p:nvGrpSpPr>
        <p:grpSpPr>
          <a:xfrm>
            <a:off x="4869428" y="1540830"/>
            <a:ext cx="2457492" cy="1900722"/>
            <a:chOff x="4621271" y="1976561"/>
            <a:chExt cx="1841124" cy="1423999"/>
          </a:xfrm>
        </p:grpSpPr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E608AB4B-CADB-6EBB-74EE-906C35066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4905" y="2213855"/>
              <a:ext cx="1716486" cy="949412"/>
            </a:xfrm>
            <a:prstGeom prst="rect">
              <a:avLst/>
            </a:prstGeom>
          </p:spPr>
        </p:pic>
        <p:sp>
          <p:nvSpPr>
            <p:cNvPr id="1038" name="Rounded Rectangle 1037">
              <a:extLst>
                <a:ext uri="{FF2B5EF4-FFF2-40B4-BE49-F238E27FC236}">
                  <a16:creationId xmlns:a16="http://schemas.microsoft.com/office/drawing/2014/main" id="{6E2BDCCA-5424-E4A8-B7F4-8A86224A1C90}"/>
                </a:ext>
              </a:extLst>
            </p:cNvPr>
            <p:cNvSpPr/>
            <p:nvPr/>
          </p:nvSpPr>
          <p:spPr>
            <a:xfrm>
              <a:off x="4621271" y="1976561"/>
              <a:ext cx="1841124" cy="1423999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9EE64546-919C-52A1-E38B-C70FBB79FBC1}"/>
              </a:ext>
            </a:extLst>
          </p:cNvPr>
          <p:cNvGrpSpPr/>
          <p:nvPr/>
        </p:nvGrpSpPr>
        <p:grpSpPr>
          <a:xfrm>
            <a:off x="4863508" y="3565254"/>
            <a:ext cx="2463413" cy="1369148"/>
            <a:chOff x="1600600" y="5075576"/>
            <a:chExt cx="2526104" cy="1025750"/>
          </a:xfrm>
        </p:grpSpPr>
        <p:sp>
          <p:nvSpPr>
            <p:cNvPr id="1041" name="Rounded Rectangle 1040">
              <a:extLst>
                <a:ext uri="{FF2B5EF4-FFF2-40B4-BE49-F238E27FC236}">
                  <a16:creationId xmlns:a16="http://schemas.microsoft.com/office/drawing/2014/main" id="{AC7A1264-97CF-11AA-8AF6-07685BA6E44F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993B5B1D-DDBF-C845-F736-E817AC07B9F8}"/>
                </a:ext>
              </a:extLst>
            </p:cNvPr>
            <p:cNvSpPr txBox="1"/>
            <p:nvPr/>
          </p:nvSpPr>
          <p:spPr>
            <a:xfrm>
              <a:off x="1600600" y="5274762"/>
              <a:ext cx="2520033" cy="645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Harbinger Assay </a:t>
              </a:r>
              <a:endParaRPr lang="en-US" b="1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+Bisulfite conversion</a:t>
              </a:r>
            </a:p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+Hybrid Capture</a:t>
              </a:r>
            </a:p>
          </p:txBody>
        </p:sp>
      </p:grpSp>
      <p:sp>
        <p:nvSpPr>
          <p:cNvPr id="1064" name="Arrow: Right 22">
            <a:extLst>
              <a:ext uri="{FF2B5EF4-FFF2-40B4-BE49-F238E27FC236}">
                <a16:creationId xmlns:a16="http://schemas.microsoft.com/office/drawing/2014/main" id="{7921C9FD-D4E8-2A48-ACF2-210A1F955D04}"/>
              </a:ext>
            </a:extLst>
          </p:cNvPr>
          <p:cNvSpPr/>
          <p:nvPr/>
        </p:nvSpPr>
        <p:spPr>
          <a:xfrm rot="8100000">
            <a:off x="9003874" y="2703929"/>
            <a:ext cx="358600" cy="17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3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C92B1911-8AF0-7315-7E74-841201B6C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0000" b="29774"/>
          <a:stretch/>
        </p:blipFill>
        <p:spPr bwMode="auto">
          <a:xfrm>
            <a:off x="9797656" y="2949221"/>
            <a:ext cx="347481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0E1E794E-8D43-0AB1-5738-2C9075901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506" b="29774"/>
          <a:stretch/>
        </p:blipFill>
        <p:spPr bwMode="auto">
          <a:xfrm>
            <a:off x="8686087" y="2949221"/>
            <a:ext cx="347480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Arrow: Right 22">
            <a:extLst>
              <a:ext uri="{FF2B5EF4-FFF2-40B4-BE49-F238E27FC236}">
                <a16:creationId xmlns:a16="http://schemas.microsoft.com/office/drawing/2014/main" id="{892B58C6-9C12-CD69-8BA8-E656E7124A9D}"/>
              </a:ext>
            </a:extLst>
          </p:cNvPr>
          <p:cNvSpPr/>
          <p:nvPr/>
        </p:nvSpPr>
        <p:spPr>
          <a:xfrm rot="2700000">
            <a:off x="9482201" y="2709385"/>
            <a:ext cx="358600" cy="17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ounded Rectangle 1086">
            <a:extLst>
              <a:ext uri="{FF2B5EF4-FFF2-40B4-BE49-F238E27FC236}">
                <a16:creationId xmlns:a16="http://schemas.microsoft.com/office/drawing/2014/main" id="{FD1B9A32-3454-4833-ABEE-D64657F3DBD1}"/>
              </a:ext>
            </a:extLst>
          </p:cNvPr>
          <p:cNvSpPr/>
          <p:nvPr/>
        </p:nvSpPr>
        <p:spPr>
          <a:xfrm>
            <a:off x="8307425" y="1682440"/>
            <a:ext cx="2131398" cy="9392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84425E64-8AC0-8E02-644D-D40C1563F328}"/>
              </a:ext>
            </a:extLst>
          </p:cNvPr>
          <p:cNvGrpSpPr/>
          <p:nvPr/>
        </p:nvGrpSpPr>
        <p:grpSpPr>
          <a:xfrm>
            <a:off x="4863508" y="5089666"/>
            <a:ext cx="2450021" cy="727325"/>
            <a:chOff x="1633078" y="5238256"/>
            <a:chExt cx="2305735" cy="727325"/>
          </a:xfrm>
        </p:grpSpPr>
        <p:sp>
          <p:nvSpPr>
            <p:cNvPr id="2054" name="Rounded Rectangle 2053">
              <a:extLst>
                <a:ext uri="{FF2B5EF4-FFF2-40B4-BE49-F238E27FC236}">
                  <a16:creationId xmlns:a16="http://schemas.microsoft.com/office/drawing/2014/main" id="{30864562-026F-196E-118A-6EA4A092ED36}"/>
                </a:ext>
              </a:extLst>
            </p:cNvPr>
            <p:cNvSpPr/>
            <p:nvPr/>
          </p:nvSpPr>
          <p:spPr>
            <a:xfrm>
              <a:off x="1638183" y="5238256"/>
              <a:ext cx="2300630" cy="727325"/>
            </a:xfrm>
            <a:prstGeom prst="roundRect">
              <a:avLst/>
            </a:prstGeom>
            <a:noFill/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0148B2DE-4D53-3019-EDE4-1885DD9C7422}"/>
                </a:ext>
              </a:extLst>
            </p:cNvPr>
            <p:cNvSpPr txBox="1"/>
            <p:nvPr/>
          </p:nvSpPr>
          <p:spPr>
            <a:xfrm>
              <a:off x="1633078" y="5417252"/>
              <a:ext cx="23006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25000"/>
                    </a:schemeClr>
                  </a:solidFill>
                </a:rPr>
                <a:t>Low-cost</a:t>
              </a:r>
            </a:p>
          </p:txBody>
        </p:sp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420606C8-EF27-4D0E-5F4A-75955FA5D34A}"/>
              </a:ext>
            </a:extLst>
          </p:cNvPr>
          <p:cNvGrpSpPr/>
          <p:nvPr/>
        </p:nvGrpSpPr>
        <p:grpSpPr>
          <a:xfrm>
            <a:off x="8178691" y="5089666"/>
            <a:ext cx="2450021" cy="727325"/>
            <a:chOff x="1633078" y="5238256"/>
            <a:chExt cx="2305735" cy="727325"/>
          </a:xfrm>
        </p:grpSpPr>
        <p:sp>
          <p:nvSpPr>
            <p:cNvPr id="2058" name="Rounded Rectangle 2057">
              <a:extLst>
                <a:ext uri="{FF2B5EF4-FFF2-40B4-BE49-F238E27FC236}">
                  <a16:creationId xmlns:a16="http://schemas.microsoft.com/office/drawing/2014/main" id="{A7087001-1F02-EAD8-C2BA-A737CF9C6090}"/>
                </a:ext>
              </a:extLst>
            </p:cNvPr>
            <p:cNvSpPr/>
            <p:nvPr/>
          </p:nvSpPr>
          <p:spPr>
            <a:xfrm>
              <a:off x="1638183" y="5238256"/>
              <a:ext cx="2300630" cy="727325"/>
            </a:xfrm>
            <a:prstGeom prst="roundRect">
              <a:avLst/>
            </a:prstGeom>
            <a:noFill/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059" name="TextBox 2058">
              <a:extLst>
                <a:ext uri="{FF2B5EF4-FFF2-40B4-BE49-F238E27FC236}">
                  <a16:creationId xmlns:a16="http://schemas.microsoft.com/office/drawing/2014/main" id="{A2FF52CE-D5AF-5B9E-BEA8-5B2E3650CA3C}"/>
                </a:ext>
              </a:extLst>
            </p:cNvPr>
            <p:cNvSpPr txBox="1"/>
            <p:nvPr/>
          </p:nvSpPr>
          <p:spPr>
            <a:xfrm>
              <a:off x="1633078" y="5417252"/>
              <a:ext cx="23006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25000"/>
                    </a:schemeClr>
                  </a:solidFill>
                </a:rPr>
                <a:t>Multi-cancer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313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7055-BD29-2F16-9255-73F9A823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C7CC-130A-829C-A6B3-22B4BE60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5"/>
            <a:ext cx="11277600" cy="814621"/>
          </a:xfrm>
        </p:spPr>
        <p:txBody>
          <a:bodyPr/>
          <a:lstStyle/>
          <a:p>
            <a:r>
              <a:rPr lang="en-US"/>
              <a:t>Low signal in cfDNA: Need for sensitive and robust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310F-A98F-CC4A-9647-75F0E840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A07A7A-3D53-151B-BA51-5AA9D966C12A}"/>
              </a:ext>
            </a:extLst>
          </p:cNvPr>
          <p:cNvGrpSpPr/>
          <p:nvPr/>
        </p:nvGrpSpPr>
        <p:grpSpPr>
          <a:xfrm>
            <a:off x="1241312" y="2371033"/>
            <a:ext cx="9734802" cy="2602548"/>
            <a:chOff x="3249245" y="3661261"/>
            <a:chExt cx="5045775" cy="13489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6BC0A4-2C66-1E64-15BF-B596AA336186}"/>
                </a:ext>
              </a:extLst>
            </p:cNvPr>
            <p:cNvGrpSpPr/>
            <p:nvPr/>
          </p:nvGrpSpPr>
          <p:grpSpPr>
            <a:xfrm>
              <a:off x="3249245" y="3661261"/>
              <a:ext cx="5045775" cy="1348957"/>
              <a:chOff x="6366514" y="4062381"/>
              <a:chExt cx="5684097" cy="1044403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03F62DC2-20BC-B16D-80FB-F802783F3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7" r="8414" b="72759"/>
              <a:stretch/>
            </p:blipFill>
            <p:spPr bwMode="auto">
              <a:xfrm>
                <a:off x="9497500" y="4062381"/>
                <a:ext cx="2553111" cy="1030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1B14AD-FEF8-6C3A-2722-DE78E8730C0B}"/>
                  </a:ext>
                </a:extLst>
              </p:cNvPr>
              <p:cNvSpPr txBox="1"/>
              <p:nvPr/>
            </p:nvSpPr>
            <p:spPr>
              <a:xfrm rot="16200000">
                <a:off x="6052226" y="4424232"/>
                <a:ext cx="844227" cy="215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Patient</a:t>
                </a:r>
                <a:endParaRPr lang="en-US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07C69E88-7A4A-7317-8465-F9197A25D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91" r="7899" b="50583"/>
              <a:stretch/>
            </p:blipFill>
            <p:spPr bwMode="auto">
              <a:xfrm>
                <a:off x="6613158" y="4066095"/>
                <a:ext cx="2587978" cy="1040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F5F27B-5050-4A8A-CB9F-A70F611F6FCC}"/>
                </a:ext>
              </a:extLst>
            </p:cNvPr>
            <p:cNvSpPr/>
            <p:nvPr/>
          </p:nvSpPr>
          <p:spPr>
            <a:xfrm>
              <a:off x="4526377" y="4910196"/>
              <a:ext cx="180975" cy="8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EA73B4-49DB-819A-4CFA-29489ED94621}"/>
                </a:ext>
              </a:extLst>
            </p:cNvPr>
            <p:cNvSpPr/>
            <p:nvPr/>
          </p:nvSpPr>
          <p:spPr>
            <a:xfrm>
              <a:off x="7070183" y="4910201"/>
              <a:ext cx="180975" cy="8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DB266F-80A5-6F07-778C-00877DFBF0AB}"/>
              </a:ext>
            </a:extLst>
          </p:cNvPr>
          <p:cNvSpPr txBox="1"/>
          <p:nvPr/>
        </p:nvSpPr>
        <p:spPr>
          <a:xfrm>
            <a:off x="1663729" y="5407821"/>
            <a:ext cx="931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While all biopsy samples exhibit a strong signal in this region, the plasma samples show a significantly weaker signal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0EE01-58CE-2502-2955-38BF3503A975}"/>
              </a:ext>
            </a:extLst>
          </p:cNvPr>
          <p:cNvSpPr txBox="1"/>
          <p:nvPr/>
        </p:nvSpPr>
        <p:spPr>
          <a:xfrm>
            <a:off x="1663724" y="1988995"/>
            <a:ext cx="4432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>
                    <a:lumMod val="25000"/>
                  </a:schemeClr>
                </a:solidFill>
              </a:rPr>
              <a:t>Tissue Biopsy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A62D7-8003-CB8B-CABC-C243349E9D5C}"/>
              </a:ext>
            </a:extLst>
          </p:cNvPr>
          <p:cNvSpPr txBox="1"/>
          <p:nvPr/>
        </p:nvSpPr>
        <p:spPr>
          <a:xfrm>
            <a:off x="6571483" y="1986906"/>
            <a:ext cx="4432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Matched Plasma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FECFE-6AD5-061C-C57C-317EBC89DF0F}"/>
              </a:ext>
            </a:extLst>
          </p:cNvPr>
          <p:cNvSpPr txBox="1"/>
          <p:nvPr/>
        </p:nvSpPr>
        <p:spPr>
          <a:xfrm>
            <a:off x="1740490" y="4783760"/>
            <a:ext cx="4278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Strength of cancer signal at genomic 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95B940-0E76-B598-73EB-EF249E1B5566}"/>
              </a:ext>
            </a:extLst>
          </p:cNvPr>
          <p:cNvSpPr txBox="1"/>
          <p:nvPr/>
        </p:nvSpPr>
        <p:spPr>
          <a:xfrm>
            <a:off x="6648249" y="4780608"/>
            <a:ext cx="4278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Strength of cancer signal at genomic position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487E1A-CAAD-6BE9-1848-B65EC9D181E7}"/>
              </a:ext>
            </a:extLst>
          </p:cNvPr>
          <p:cNvCxnSpPr/>
          <p:nvPr/>
        </p:nvCxnSpPr>
        <p:spPr>
          <a:xfrm>
            <a:off x="6038275" y="24895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F7ABEA-49BF-0FBC-3DAA-FE856F0524A9}"/>
              </a:ext>
            </a:extLst>
          </p:cNvPr>
          <p:cNvCxnSpPr/>
          <p:nvPr/>
        </p:nvCxnSpPr>
        <p:spPr>
          <a:xfrm>
            <a:off x="6044625" y="26165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B58AB-BC87-7612-959C-1051EAF25B5B}"/>
              </a:ext>
            </a:extLst>
          </p:cNvPr>
          <p:cNvCxnSpPr/>
          <p:nvPr/>
        </p:nvCxnSpPr>
        <p:spPr>
          <a:xfrm>
            <a:off x="6038275" y="27626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F9F0FE-B4B6-A917-5C74-AE799F9F2745}"/>
              </a:ext>
            </a:extLst>
          </p:cNvPr>
          <p:cNvCxnSpPr/>
          <p:nvPr/>
        </p:nvCxnSpPr>
        <p:spPr>
          <a:xfrm>
            <a:off x="6044625" y="28896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D0F1B5-A76F-A047-B98D-7905486E2143}"/>
              </a:ext>
            </a:extLst>
          </p:cNvPr>
          <p:cNvCxnSpPr/>
          <p:nvPr/>
        </p:nvCxnSpPr>
        <p:spPr>
          <a:xfrm>
            <a:off x="6038275" y="30356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610C98-BACD-3722-3D95-0A4A4247F21C}"/>
              </a:ext>
            </a:extLst>
          </p:cNvPr>
          <p:cNvCxnSpPr/>
          <p:nvPr/>
        </p:nvCxnSpPr>
        <p:spPr>
          <a:xfrm>
            <a:off x="6044625" y="31753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DD3EC3-DC4F-99C7-1A88-A7C1C333BFB8}"/>
              </a:ext>
            </a:extLst>
          </p:cNvPr>
          <p:cNvCxnSpPr/>
          <p:nvPr/>
        </p:nvCxnSpPr>
        <p:spPr>
          <a:xfrm>
            <a:off x="6038275" y="33087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E2B7C0-A867-66A2-0E52-710F3C9A3B8D}"/>
              </a:ext>
            </a:extLst>
          </p:cNvPr>
          <p:cNvCxnSpPr/>
          <p:nvPr/>
        </p:nvCxnSpPr>
        <p:spPr>
          <a:xfrm>
            <a:off x="6044625" y="34484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7505AF-98AE-189D-44D2-5C2F64134E6D}"/>
              </a:ext>
            </a:extLst>
          </p:cNvPr>
          <p:cNvCxnSpPr/>
          <p:nvPr/>
        </p:nvCxnSpPr>
        <p:spPr>
          <a:xfrm>
            <a:off x="6031925" y="35817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852164-E5A0-32ED-7AB8-8FBCA9FB7898}"/>
              </a:ext>
            </a:extLst>
          </p:cNvPr>
          <p:cNvCxnSpPr/>
          <p:nvPr/>
        </p:nvCxnSpPr>
        <p:spPr>
          <a:xfrm>
            <a:off x="6044625" y="37087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A870BC-94CE-3FC3-0157-D2F0A857E616}"/>
              </a:ext>
            </a:extLst>
          </p:cNvPr>
          <p:cNvCxnSpPr/>
          <p:nvPr/>
        </p:nvCxnSpPr>
        <p:spPr>
          <a:xfrm>
            <a:off x="6038275" y="38548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7DFC56-8B8C-5EF4-615C-29C2C5A14EE7}"/>
              </a:ext>
            </a:extLst>
          </p:cNvPr>
          <p:cNvCxnSpPr/>
          <p:nvPr/>
        </p:nvCxnSpPr>
        <p:spPr>
          <a:xfrm>
            <a:off x="6044625" y="39818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9637ED-F67B-0007-0615-ECC856F998BF}"/>
              </a:ext>
            </a:extLst>
          </p:cNvPr>
          <p:cNvCxnSpPr/>
          <p:nvPr/>
        </p:nvCxnSpPr>
        <p:spPr>
          <a:xfrm>
            <a:off x="6038275" y="41215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B957E3-DB78-3196-3C27-CB0D1C50B934}"/>
              </a:ext>
            </a:extLst>
          </p:cNvPr>
          <p:cNvCxnSpPr/>
          <p:nvPr/>
        </p:nvCxnSpPr>
        <p:spPr>
          <a:xfrm>
            <a:off x="6044625" y="426120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2F2A67-356E-B6BF-E8FB-CCF5D8278DAC}"/>
              </a:ext>
            </a:extLst>
          </p:cNvPr>
          <p:cNvCxnSpPr/>
          <p:nvPr/>
        </p:nvCxnSpPr>
        <p:spPr>
          <a:xfrm>
            <a:off x="6038275" y="43945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1750AD5-7532-2518-FFC9-4DAFFD80471C}"/>
              </a:ext>
            </a:extLst>
          </p:cNvPr>
          <p:cNvCxnSpPr/>
          <p:nvPr/>
        </p:nvCxnSpPr>
        <p:spPr>
          <a:xfrm>
            <a:off x="6044625" y="45342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AF780D-4B09-0DE2-C7AF-77CD719F8609}"/>
              </a:ext>
            </a:extLst>
          </p:cNvPr>
          <p:cNvCxnSpPr/>
          <p:nvPr/>
        </p:nvCxnSpPr>
        <p:spPr>
          <a:xfrm>
            <a:off x="6031925" y="4673955"/>
            <a:ext cx="57989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7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6C9D-8976-DFD3-AC07-22A027D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2" y="465576"/>
            <a:ext cx="10727274" cy="57573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Results vs. 5-metrics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F62D-35A6-31CB-2856-5F8393AD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D3004E-940B-5B41-88FB-9F09BB9A4C5C}"/>
              </a:ext>
            </a:extLst>
          </p:cNvPr>
          <p:cNvGrpSpPr/>
          <p:nvPr/>
        </p:nvGrpSpPr>
        <p:grpSpPr>
          <a:xfrm>
            <a:off x="4922834" y="5871206"/>
            <a:ext cx="3025882" cy="428656"/>
            <a:chOff x="8716949" y="3182404"/>
            <a:chExt cx="3025882" cy="4286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632CB-0970-C943-9029-8500EF03D4D7}"/>
                </a:ext>
              </a:extLst>
            </p:cNvPr>
            <p:cNvSpPr txBox="1"/>
            <p:nvPr/>
          </p:nvSpPr>
          <p:spPr>
            <a:xfrm>
              <a:off x="8950079" y="3182404"/>
              <a:ext cx="27927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Metrics + </a:t>
              </a:r>
              <a:r>
                <a:rPr lang="en-US" sz="1100" err="1"/>
                <a:t>XGBoost</a:t>
              </a:r>
              <a:r>
                <a:rPr lang="en-US" sz="1100"/>
                <a:t> (baseline tier II model)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A86906-9DBC-D542-9947-57B26702BDEE}"/>
                </a:ext>
              </a:extLst>
            </p:cNvPr>
            <p:cNvSpPr txBox="1"/>
            <p:nvPr/>
          </p:nvSpPr>
          <p:spPr>
            <a:xfrm>
              <a:off x="8950079" y="3349450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ML8 + LRCV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F99656-6B75-DA40-AEA0-08D3F6E0230D}"/>
                </a:ext>
              </a:extLst>
            </p:cNvPr>
            <p:cNvSpPr/>
            <p:nvPr/>
          </p:nvSpPr>
          <p:spPr>
            <a:xfrm>
              <a:off x="8716949" y="3272002"/>
              <a:ext cx="233130" cy="91203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D4AEED-8F12-1447-86C1-A94892130839}"/>
                </a:ext>
              </a:extLst>
            </p:cNvPr>
            <p:cNvSpPr/>
            <p:nvPr/>
          </p:nvSpPr>
          <p:spPr>
            <a:xfrm>
              <a:off x="8716949" y="3440755"/>
              <a:ext cx="233130" cy="91203"/>
            </a:xfrm>
            <a:prstGeom prst="rect">
              <a:avLst/>
            </a:prstGeom>
            <a:solidFill>
              <a:srgbClr val="20403F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DEBFBC-89E2-AD43-88EB-B01095DA99E9}"/>
              </a:ext>
            </a:extLst>
          </p:cNvPr>
          <p:cNvSpPr txBox="1"/>
          <p:nvPr/>
        </p:nvSpPr>
        <p:spPr>
          <a:xfrm rot="16200000">
            <a:off x="2687274" y="3645958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chemeClr val="tx2"/>
                </a:solidFill>
              </a:rPr>
              <a:t>Sensitivity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D27C2-71D1-9009-1DC4-44B7C052E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943" y="2017887"/>
            <a:ext cx="5328784" cy="34525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1EA786-FB4F-430D-82B5-591C19E1C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2726"/>
              </p:ext>
            </p:extLst>
          </p:nvPr>
        </p:nvGraphicFramePr>
        <p:xfrm>
          <a:off x="3638205" y="5403630"/>
          <a:ext cx="5301355" cy="369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84">
                  <a:extLst>
                    <a:ext uri="{9D8B030D-6E8A-4147-A177-3AD203B41FA5}">
                      <a16:colId xmlns:a16="http://schemas.microsoft.com/office/drawing/2014/main" val="3318680740"/>
                    </a:ext>
                  </a:extLst>
                </a:gridCol>
                <a:gridCol w="1026120">
                  <a:extLst>
                    <a:ext uri="{9D8B030D-6E8A-4147-A177-3AD203B41FA5}">
                      <a16:colId xmlns:a16="http://schemas.microsoft.com/office/drawing/2014/main" val="2051763290"/>
                    </a:ext>
                  </a:extLst>
                </a:gridCol>
                <a:gridCol w="1204141">
                  <a:extLst>
                    <a:ext uri="{9D8B030D-6E8A-4147-A177-3AD203B41FA5}">
                      <a16:colId xmlns:a16="http://schemas.microsoft.com/office/drawing/2014/main" val="2687298302"/>
                    </a:ext>
                  </a:extLst>
                </a:gridCol>
                <a:gridCol w="743958">
                  <a:extLst>
                    <a:ext uri="{9D8B030D-6E8A-4147-A177-3AD203B41FA5}">
                      <a16:colId xmlns:a16="http://schemas.microsoft.com/office/drawing/2014/main" val="2022108155"/>
                    </a:ext>
                  </a:extLst>
                </a:gridCol>
                <a:gridCol w="1372811">
                  <a:extLst>
                    <a:ext uri="{9D8B030D-6E8A-4147-A177-3AD203B41FA5}">
                      <a16:colId xmlns:a16="http://schemas.microsoft.com/office/drawing/2014/main" val="1512856182"/>
                    </a:ext>
                  </a:extLst>
                </a:gridCol>
                <a:gridCol w="763841">
                  <a:extLst>
                    <a:ext uri="{9D8B030D-6E8A-4147-A177-3AD203B41FA5}">
                      <a16:colId xmlns:a16="http://schemas.microsoft.com/office/drawing/2014/main" val="892344815"/>
                    </a:ext>
                  </a:extLst>
                </a:gridCol>
              </a:tblGrid>
              <a:tr h="18462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I</a:t>
                      </a: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II</a:t>
                      </a: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III</a:t>
                      </a: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IV</a:t>
                      </a: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Unknown</a:t>
                      </a: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0949"/>
                  </a:ext>
                </a:extLst>
              </a:tr>
              <a:tr h="18462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N = 377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193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249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</a:rPr>
                        <a:t>111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872" marR="7872" marT="787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784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771DF2-92C6-0DF9-0407-2E6E7D51F67C}"/>
              </a:ext>
            </a:extLst>
          </p:cNvPr>
          <p:cNvSpPr txBox="1"/>
          <p:nvPr/>
        </p:nvSpPr>
        <p:spPr>
          <a:xfrm>
            <a:off x="3473930" y="5299601"/>
            <a:ext cx="386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AE3B2-C02D-03D5-B48A-92436D91EC4B}"/>
              </a:ext>
            </a:extLst>
          </p:cNvPr>
          <p:cNvSpPr txBox="1"/>
          <p:nvPr/>
        </p:nvSpPr>
        <p:spPr>
          <a:xfrm>
            <a:off x="3409810" y="4716059"/>
            <a:ext cx="456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20%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19597-B8CC-BFB0-C413-82B8C3EDB5B0}"/>
              </a:ext>
            </a:extLst>
          </p:cNvPr>
          <p:cNvSpPr txBox="1"/>
          <p:nvPr/>
        </p:nvSpPr>
        <p:spPr>
          <a:xfrm>
            <a:off x="3409810" y="4154536"/>
            <a:ext cx="456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40%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F4F24-A44E-D70F-DB5E-95A69FA1E2AF}"/>
              </a:ext>
            </a:extLst>
          </p:cNvPr>
          <p:cNvSpPr txBox="1"/>
          <p:nvPr/>
        </p:nvSpPr>
        <p:spPr>
          <a:xfrm>
            <a:off x="3409810" y="3548974"/>
            <a:ext cx="456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60%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F50E3B-6A93-93DB-A0E5-BC9D70592611}"/>
              </a:ext>
            </a:extLst>
          </p:cNvPr>
          <p:cNvSpPr txBox="1"/>
          <p:nvPr/>
        </p:nvSpPr>
        <p:spPr>
          <a:xfrm>
            <a:off x="3409810" y="2992956"/>
            <a:ext cx="456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80%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CCBDB8-C135-E01A-33C8-CC26DC640F05}"/>
              </a:ext>
            </a:extLst>
          </p:cNvPr>
          <p:cNvSpPr txBox="1"/>
          <p:nvPr/>
        </p:nvSpPr>
        <p:spPr>
          <a:xfrm>
            <a:off x="3345690" y="2398404"/>
            <a:ext cx="527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100%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58675B-8DB8-50AE-10A4-1405CE011B2D}"/>
              </a:ext>
            </a:extLst>
          </p:cNvPr>
          <p:cNvCxnSpPr>
            <a:cxnSpLocks/>
          </p:cNvCxnSpPr>
          <p:nvPr/>
        </p:nvCxnSpPr>
        <p:spPr>
          <a:xfrm flipV="1">
            <a:off x="4030625" y="3935546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27C2A2-58F2-5916-4515-69E3F9E3C2BE}"/>
              </a:ext>
            </a:extLst>
          </p:cNvPr>
          <p:cNvCxnSpPr>
            <a:cxnSpLocks/>
          </p:cNvCxnSpPr>
          <p:nvPr/>
        </p:nvCxnSpPr>
        <p:spPr>
          <a:xfrm flipV="1">
            <a:off x="6064514" y="2342449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32DF5E-9C12-E797-92FC-9D30BC32304B}"/>
              </a:ext>
            </a:extLst>
          </p:cNvPr>
          <p:cNvCxnSpPr>
            <a:cxnSpLocks/>
          </p:cNvCxnSpPr>
          <p:nvPr/>
        </p:nvCxnSpPr>
        <p:spPr>
          <a:xfrm flipV="1">
            <a:off x="5069602" y="3338223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79E36-12EF-6CC6-0111-8BF995B2B781}"/>
              </a:ext>
            </a:extLst>
          </p:cNvPr>
          <p:cNvCxnSpPr>
            <a:cxnSpLocks/>
          </p:cNvCxnSpPr>
          <p:nvPr/>
        </p:nvCxnSpPr>
        <p:spPr>
          <a:xfrm flipV="1">
            <a:off x="7175118" y="1736545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CACCB7-293C-C012-5238-D748376F47AD}"/>
              </a:ext>
            </a:extLst>
          </p:cNvPr>
          <p:cNvSpPr txBox="1"/>
          <p:nvPr/>
        </p:nvSpPr>
        <p:spPr>
          <a:xfrm>
            <a:off x="4009850" y="4041083"/>
            <a:ext cx="685892" cy="23685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+5.8% pt.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E4AE8C-58AE-E8A4-E66D-27E267FC4BF7}"/>
              </a:ext>
            </a:extLst>
          </p:cNvPr>
          <p:cNvSpPr txBox="1"/>
          <p:nvPr/>
        </p:nvSpPr>
        <p:spPr>
          <a:xfrm>
            <a:off x="5040233" y="3415154"/>
            <a:ext cx="685892" cy="23685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+7.6% pt.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4D9DEE-1DBF-E1B3-2982-23AE46817A10}"/>
              </a:ext>
            </a:extLst>
          </p:cNvPr>
          <p:cNvSpPr txBox="1"/>
          <p:nvPr/>
        </p:nvSpPr>
        <p:spPr>
          <a:xfrm>
            <a:off x="6064514" y="2411371"/>
            <a:ext cx="685892" cy="23685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+7.7% pt.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F37E6F-C2D8-CAA1-3220-E8184C6055F3}"/>
              </a:ext>
            </a:extLst>
          </p:cNvPr>
          <p:cNvSpPr txBox="1"/>
          <p:nvPr/>
        </p:nvSpPr>
        <p:spPr>
          <a:xfrm>
            <a:off x="7201634" y="1850993"/>
            <a:ext cx="685892" cy="23685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+1.2% pt.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FAFBA9-F8AD-1019-2537-AE0E4F963F09}"/>
              </a:ext>
            </a:extLst>
          </p:cNvPr>
          <p:cNvCxnSpPr>
            <a:cxnSpLocks/>
          </p:cNvCxnSpPr>
          <p:nvPr/>
        </p:nvCxnSpPr>
        <p:spPr>
          <a:xfrm flipV="1">
            <a:off x="8109760" y="3486618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3219AB6-704F-2264-075E-9BE355991865}"/>
              </a:ext>
            </a:extLst>
          </p:cNvPr>
          <p:cNvSpPr txBox="1"/>
          <p:nvPr/>
        </p:nvSpPr>
        <p:spPr>
          <a:xfrm>
            <a:off x="8136276" y="3601066"/>
            <a:ext cx="685892" cy="23685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+0.9% pt.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439DA3-0CC8-544E-5E77-77AC40038693}"/>
              </a:ext>
            </a:extLst>
          </p:cNvPr>
          <p:cNvSpPr txBox="1"/>
          <p:nvPr/>
        </p:nvSpPr>
        <p:spPr>
          <a:xfrm>
            <a:off x="8600769" y="4159620"/>
            <a:ext cx="456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40%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7C386B-BCF7-1CEA-F0BC-5F370ECED16F}"/>
              </a:ext>
            </a:extLst>
          </p:cNvPr>
          <p:cNvSpPr txBox="1"/>
          <p:nvPr/>
        </p:nvSpPr>
        <p:spPr>
          <a:xfrm>
            <a:off x="4101201" y="1397991"/>
            <a:ext cx="4183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Stage-wise sensitivity, 98% target specificity</a:t>
            </a:r>
          </a:p>
        </p:txBody>
      </p:sp>
    </p:spTree>
    <p:extLst>
      <p:ext uri="{BB962C8B-B14F-4D97-AF65-F5344CB8AC3E}">
        <p14:creationId xmlns:p14="http://schemas.microsoft.com/office/powerpoint/2010/main" val="27975885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6C9D-8976-DFD3-AC07-22A027D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2" y="465576"/>
            <a:ext cx="10727274" cy="57573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Need to update this to compare to beta model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F62D-35A6-31CB-2856-5F8393AD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B057E-E93E-B730-EB98-E570282170F9}"/>
              </a:ext>
            </a:extLst>
          </p:cNvPr>
          <p:cNvSpPr txBox="1"/>
          <p:nvPr/>
        </p:nvSpPr>
        <p:spPr>
          <a:xfrm>
            <a:off x="9169147" y="5743740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6"/>
                </a:solidFill>
              </a:rPr>
              <a:t>Data: N2750, 4518 CGIs</a:t>
            </a:r>
          </a:p>
          <a:p>
            <a:r>
              <a:rPr lang="en-US" sz="900">
                <a:solidFill>
                  <a:schemeClr val="accent6"/>
                </a:solidFill>
              </a:rPr>
              <a:t>Metrics: 5 metrics, CovNV4</a:t>
            </a:r>
          </a:p>
          <a:p>
            <a:r>
              <a:rPr lang="en-US" sz="900">
                <a:solidFill>
                  <a:schemeClr val="accent6"/>
                </a:solidFill>
              </a:rPr>
              <a:t>ML8: 6 features, v0_1718137523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4D2B3A-CE61-F830-DF75-E1E5EC35291B}"/>
              </a:ext>
            </a:extLst>
          </p:cNvPr>
          <p:cNvGrpSpPr/>
          <p:nvPr/>
        </p:nvGrpSpPr>
        <p:grpSpPr>
          <a:xfrm>
            <a:off x="792957" y="1689375"/>
            <a:ext cx="7066756" cy="4386051"/>
            <a:chOff x="640931" y="1488612"/>
            <a:chExt cx="7773432" cy="4824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A2F7F7-D6CA-BD4C-840B-C2DBD4A28AF1}"/>
                </a:ext>
              </a:extLst>
            </p:cNvPr>
            <p:cNvSpPr txBox="1"/>
            <p:nvPr/>
          </p:nvSpPr>
          <p:spPr>
            <a:xfrm>
              <a:off x="3014908" y="5582251"/>
              <a:ext cx="163968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>
                  <a:solidFill>
                    <a:schemeClr val="tx2"/>
                  </a:solidFill>
                </a:rPr>
                <a:t>Target Specificity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3882DD-0713-4449-96F7-53AEB38A307D}"/>
                </a:ext>
              </a:extLst>
            </p:cNvPr>
            <p:cNvSpPr txBox="1"/>
            <p:nvPr/>
          </p:nvSpPr>
          <p:spPr>
            <a:xfrm rot="16200000">
              <a:off x="276568" y="3373256"/>
              <a:ext cx="10518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>
                  <a:solidFill>
                    <a:schemeClr val="tx2"/>
                  </a:solidFill>
                </a:rPr>
                <a:t>Sensitivity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02847B-8BAA-3BEF-9E5F-DF064E62C4E0}"/>
                </a:ext>
              </a:extLst>
            </p:cNvPr>
            <p:cNvSpPr txBox="1"/>
            <p:nvPr/>
          </p:nvSpPr>
          <p:spPr>
            <a:xfrm>
              <a:off x="1545162" y="1488612"/>
              <a:ext cx="45791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latin typeface="Arial"/>
                  <a:cs typeface="Arial"/>
                </a:rPr>
                <a:t>Tier II overall performance, full cohort</a:t>
              </a:r>
              <a:endParaRPr lang="en-US" sz="1600" b="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7C2B89-49D1-3C40-983F-BD14493C287A}"/>
                </a:ext>
              </a:extLst>
            </p:cNvPr>
            <p:cNvGrpSpPr/>
            <p:nvPr/>
          </p:nvGrpSpPr>
          <p:grpSpPr>
            <a:xfrm>
              <a:off x="5388481" y="5884622"/>
              <a:ext cx="3025882" cy="428653"/>
              <a:chOff x="11737823" y="6891561"/>
              <a:chExt cx="3025882" cy="42865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480E0-03A6-C34A-8A65-D79030DD1A01}"/>
                  </a:ext>
                </a:extLst>
              </p:cNvPr>
              <p:cNvSpPr txBox="1"/>
              <p:nvPr/>
            </p:nvSpPr>
            <p:spPr>
              <a:xfrm>
                <a:off x="11970952" y="6891561"/>
                <a:ext cx="27927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/>
                  <a:t>Metrics + </a:t>
                </a:r>
                <a:r>
                  <a:rPr lang="en-US" sz="1100" err="1"/>
                  <a:t>XGBoost</a:t>
                </a:r>
                <a:r>
                  <a:rPr lang="en-US" sz="1100"/>
                  <a:t> (baseline tier II model)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60A860-1D3F-4843-AFCF-5E7F00F584BB}"/>
                  </a:ext>
                </a:extLst>
              </p:cNvPr>
              <p:cNvSpPr txBox="1"/>
              <p:nvPr/>
            </p:nvSpPr>
            <p:spPr>
              <a:xfrm>
                <a:off x="11970952" y="7058604"/>
                <a:ext cx="9957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/>
                  <a:t>ML8 + LRCV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E0E00C-5F3B-1B42-BE2A-9DDB4E6D27CB}"/>
                  </a:ext>
                </a:extLst>
              </p:cNvPr>
              <p:cNvSpPr/>
              <p:nvPr/>
            </p:nvSpPr>
            <p:spPr>
              <a:xfrm>
                <a:off x="11737823" y="6981159"/>
                <a:ext cx="233130" cy="91203"/>
              </a:xfrm>
              <a:prstGeom prst="rect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AA3F92-5A5C-A142-953E-4715BC9C5D47}"/>
                  </a:ext>
                </a:extLst>
              </p:cNvPr>
              <p:cNvSpPr/>
              <p:nvPr/>
            </p:nvSpPr>
            <p:spPr>
              <a:xfrm>
                <a:off x="11737823" y="7149912"/>
                <a:ext cx="233130" cy="91203"/>
              </a:xfrm>
              <a:prstGeom prst="rect">
                <a:avLst/>
              </a:prstGeom>
              <a:solidFill>
                <a:srgbClr val="20403F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1DA5232-5F03-25D6-03E3-08293D13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72" y="1531947"/>
            <a:ext cx="5380350" cy="40352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449833-469E-FD27-D519-6F992B6226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50670" y="1882901"/>
            <a:ext cx="4162359" cy="35602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F0E828A-89E9-A3C1-413A-A6863E216BD9}"/>
              </a:ext>
            </a:extLst>
          </p:cNvPr>
          <p:cNvSpPr txBox="1"/>
          <p:nvPr/>
        </p:nvSpPr>
        <p:spPr>
          <a:xfrm>
            <a:off x="1256101" y="4876908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9347FC-3100-70B9-9E85-3C4A643BC30D}"/>
              </a:ext>
            </a:extLst>
          </p:cNvPr>
          <p:cNvSpPr txBox="1"/>
          <p:nvPr/>
        </p:nvSpPr>
        <p:spPr>
          <a:xfrm>
            <a:off x="1191981" y="429336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20%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87692E-EDD9-112E-FC8A-8AC4D8D2D080}"/>
              </a:ext>
            </a:extLst>
          </p:cNvPr>
          <p:cNvSpPr txBox="1"/>
          <p:nvPr/>
        </p:nvSpPr>
        <p:spPr>
          <a:xfrm>
            <a:off x="1191981" y="373184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40%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28EED0-205B-3E9F-8A33-83F993270ADE}"/>
              </a:ext>
            </a:extLst>
          </p:cNvPr>
          <p:cNvSpPr txBox="1"/>
          <p:nvPr/>
        </p:nvSpPr>
        <p:spPr>
          <a:xfrm>
            <a:off x="1191981" y="312628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60%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2DC6A7-B243-3527-6CD6-92A0D59BB728}"/>
              </a:ext>
            </a:extLst>
          </p:cNvPr>
          <p:cNvSpPr txBox="1"/>
          <p:nvPr/>
        </p:nvSpPr>
        <p:spPr>
          <a:xfrm>
            <a:off x="1191981" y="257026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80%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44F74A-FB6A-47CE-21C1-F0D2AC60BA32}"/>
              </a:ext>
            </a:extLst>
          </p:cNvPr>
          <p:cNvSpPr txBox="1"/>
          <p:nvPr/>
        </p:nvSpPr>
        <p:spPr>
          <a:xfrm>
            <a:off x="1127861" y="1975711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/>
                </a:solidFill>
              </a:rPr>
              <a:t>100%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102200-86AA-49D0-D020-01B76C210797}"/>
              </a:ext>
            </a:extLst>
          </p:cNvPr>
          <p:cNvCxnSpPr/>
          <p:nvPr/>
        </p:nvCxnSpPr>
        <p:spPr>
          <a:xfrm flipV="1">
            <a:off x="1716290" y="2658396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24FC18-0DD1-03EB-A6C6-A0E334B41A68}"/>
              </a:ext>
            </a:extLst>
          </p:cNvPr>
          <p:cNvCxnSpPr/>
          <p:nvPr/>
        </p:nvCxnSpPr>
        <p:spPr>
          <a:xfrm flipV="1">
            <a:off x="3332147" y="2966508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1DB8DA-2F39-F3D5-A3AF-E0DE6CBDB9F4}"/>
              </a:ext>
            </a:extLst>
          </p:cNvPr>
          <p:cNvCxnSpPr/>
          <p:nvPr/>
        </p:nvCxnSpPr>
        <p:spPr>
          <a:xfrm flipV="1">
            <a:off x="4960531" y="3065900"/>
            <a:ext cx="650404" cy="452345"/>
          </a:xfrm>
          <a:prstGeom prst="straightConnector1">
            <a:avLst/>
          </a:prstGeom>
          <a:ln w="31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6D51FE2-C336-2A43-E9EB-D6C07694BA20}"/>
              </a:ext>
            </a:extLst>
          </p:cNvPr>
          <p:cNvSpPr txBox="1"/>
          <p:nvPr/>
        </p:nvSpPr>
        <p:spPr>
          <a:xfrm>
            <a:off x="1729376" y="2769390"/>
            <a:ext cx="623889" cy="2154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+5.5% pt.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39353B-AF70-147F-3C3D-275A86E9AB1E}"/>
              </a:ext>
            </a:extLst>
          </p:cNvPr>
          <p:cNvSpPr txBox="1"/>
          <p:nvPr/>
        </p:nvSpPr>
        <p:spPr>
          <a:xfrm>
            <a:off x="3370453" y="3077502"/>
            <a:ext cx="623889" cy="2154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+5.0% pt.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6042A-4811-744A-A5C9-A1DD5BB2AC13}"/>
              </a:ext>
            </a:extLst>
          </p:cNvPr>
          <p:cNvSpPr txBox="1"/>
          <p:nvPr/>
        </p:nvSpPr>
        <p:spPr>
          <a:xfrm>
            <a:off x="4969140" y="3176894"/>
            <a:ext cx="623889" cy="21544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/>
              <a:t>+2.6% pt.</a:t>
            </a:r>
          </a:p>
        </p:txBody>
      </p:sp>
    </p:spTree>
    <p:extLst>
      <p:ext uri="{BB962C8B-B14F-4D97-AF65-F5344CB8AC3E}">
        <p14:creationId xmlns:p14="http://schemas.microsoft.com/office/powerpoint/2010/main" val="2916316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85C8B6C-3A76-FAA6-F60E-BA2D88FAC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27"/>
          <a:stretch/>
        </p:blipFill>
        <p:spPr>
          <a:xfrm>
            <a:off x="2503145" y="4808726"/>
            <a:ext cx="6273800" cy="16421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842250-265E-2264-7F73-B0F4B5474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25" b="-1"/>
          <a:stretch/>
        </p:blipFill>
        <p:spPr>
          <a:xfrm>
            <a:off x="2519987" y="2859001"/>
            <a:ext cx="6225980" cy="1666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3FA0F3-9FAE-CEDD-8244-C0811D5FCF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59"/>
          <a:stretch/>
        </p:blipFill>
        <p:spPr>
          <a:xfrm>
            <a:off x="2531138" y="1114772"/>
            <a:ext cx="6203678" cy="1630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A6C9D-8976-DFD3-AC07-22A027D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2" y="465576"/>
            <a:ext cx="10727274" cy="57573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Performance by </a:t>
            </a:r>
            <a:r>
              <a:rPr lang="en-US" dirty="0" err="1">
                <a:latin typeface="Arial"/>
                <a:cs typeface="Arial"/>
              </a:rPr>
              <a:t>indication+stage</a:t>
            </a: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F62D-35A6-31CB-2856-5F8393AD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BB1A3-8FE4-554E-B824-FFB543C85B59}"/>
              </a:ext>
            </a:extLst>
          </p:cNvPr>
          <p:cNvSpPr txBox="1"/>
          <p:nvPr/>
        </p:nvSpPr>
        <p:spPr>
          <a:xfrm>
            <a:off x="8756472" y="17037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Lung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7E-989F-8E44-881A-5F8638454B44}"/>
              </a:ext>
            </a:extLst>
          </p:cNvPr>
          <p:cNvSpPr txBox="1"/>
          <p:nvPr/>
        </p:nvSpPr>
        <p:spPr>
          <a:xfrm>
            <a:off x="8756472" y="346173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Head and Neck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26DD7-4DFE-6741-8798-D43DA58ABB40}"/>
              </a:ext>
            </a:extLst>
          </p:cNvPr>
          <p:cNvSpPr txBox="1"/>
          <p:nvPr/>
        </p:nvSpPr>
        <p:spPr>
          <a:xfrm>
            <a:off x="8756472" y="52979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Upper GI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20A704-3C7C-CB47-AB71-291AF12F89DC}"/>
              </a:ext>
            </a:extLst>
          </p:cNvPr>
          <p:cNvSpPr txBox="1"/>
          <p:nvPr/>
        </p:nvSpPr>
        <p:spPr>
          <a:xfrm rot="16200000">
            <a:off x="2169324" y="1876682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</a:rPr>
              <a:t>Sensitivity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90A71-8EBA-B44E-9281-EDF5E7078EB5}"/>
              </a:ext>
            </a:extLst>
          </p:cNvPr>
          <p:cNvSpPr txBox="1"/>
          <p:nvPr/>
        </p:nvSpPr>
        <p:spPr>
          <a:xfrm rot="16200000">
            <a:off x="2169324" y="3639598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</a:rPr>
              <a:t>Sensitivity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77C1F-E409-C743-BBF0-0F37FE80C388}"/>
              </a:ext>
            </a:extLst>
          </p:cNvPr>
          <p:cNvSpPr txBox="1"/>
          <p:nvPr/>
        </p:nvSpPr>
        <p:spPr>
          <a:xfrm rot="16200000">
            <a:off x="2169324" y="5395190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tx2"/>
                </a:solidFill>
              </a:rPr>
              <a:t>Sensitivity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C8496AD-D7CE-5648-93A6-45AA3C190A23}"/>
              </a:ext>
            </a:extLst>
          </p:cNvPr>
          <p:cNvGraphicFramePr>
            <a:graphicFrameLocks noGrp="1"/>
          </p:cNvGraphicFramePr>
          <p:nvPr/>
        </p:nvGraphicFramePr>
        <p:xfrm>
          <a:off x="3090272" y="4467336"/>
          <a:ext cx="5342528" cy="255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78">
                  <a:extLst>
                    <a:ext uri="{9D8B030D-6E8A-4147-A177-3AD203B41FA5}">
                      <a16:colId xmlns:a16="http://schemas.microsoft.com/office/drawing/2014/main" val="12665355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7985247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9710588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3585132018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11790057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66308683"/>
                    </a:ext>
                  </a:extLst>
                </a:gridCol>
              </a:tblGrid>
              <a:tr h="255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N: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(24)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(13)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(18)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(13)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(11)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884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70351EE-537A-B8CB-82E7-C08E43428AD4}"/>
              </a:ext>
            </a:extLst>
          </p:cNvPr>
          <p:cNvSpPr/>
          <p:nvPr/>
        </p:nvSpPr>
        <p:spPr>
          <a:xfrm>
            <a:off x="6343425" y="2715510"/>
            <a:ext cx="304800" cy="201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71A8623-A984-AA41-AE53-2F4C762D3F57}"/>
              </a:ext>
            </a:extLst>
          </p:cNvPr>
          <p:cNvGraphicFramePr>
            <a:graphicFrameLocks noGrp="1"/>
          </p:cNvGraphicFramePr>
          <p:nvPr/>
        </p:nvGraphicFramePr>
        <p:xfrm>
          <a:off x="3114182" y="6356693"/>
          <a:ext cx="5342528" cy="255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78">
                  <a:extLst>
                    <a:ext uri="{9D8B030D-6E8A-4147-A177-3AD203B41FA5}">
                      <a16:colId xmlns:a16="http://schemas.microsoft.com/office/drawing/2014/main" val="12665355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7985247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9710588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3585132018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11790057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66308683"/>
                    </a:ext>
                  </a:extLst>
                </a:gridCol>
              </a:tblGrid>
              <a:tr h="255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N: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(18)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(14)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(30)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8843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4DEBF2-422F-31DF-E631-98718CB0C421}"/>
              </a:ext>
            </a:extLst>
          </p:cNvPr>
          <p:cNvGraphicFramePr>
            <a:graphicFrameLocks noGrp="1"/>
          </p:cNvGraphicFramePr>
          <p:nvPr/>
        </p:nvGraphicFramePr>
        <p:xfrm>
          <a:off x="3090272" y="2629022"/>
          <a:ext cx="5342528" cy="255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78">
                  <a:extLst>
                    <a:ext uri="{9D8B030D-6E8A-4147-A177-3AD203B41FA5}">
                      <a16:colId xmlns:a16="http://schemas.microsoft.com/office/drawing/2014/main" val="12665355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7985247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9710588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3585132018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11790057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66308683"/>
                    </a:ext>
                  </a:extLst>
                </a:gridCol>
              </a:tblGrid>
              <a:tr h="255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N: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(37)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(14)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(39)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(52)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2"/>
                          </a:solidFill>
                          <a:effectLst/>
                          <a:latin typeface="Aptos Narrow" panose="020B0004020202020204" pitchFamily="34" charset="0"/>
                        </a:rPr>
                        <a:t>(3)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88434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1BE0F55D-134C-D5AE-9278-71D4925696F4}"/>
              </a:ext>
            </a:extLst>
          </p:cNvPr>
          <p:cNvGrpSpPr/>
          <p:nvPr/>
        </p:nvGrpSpPr>
        <p:grpSpPr>
          <a:xfrm>
            <a:off x="303558" y="3335042"/>
            <a:ext cx="1810806" cy="689917"/>
            <a:chOff x="8716949" y="2921143"/>
            <a:chExt cx="1810806" cy="68991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8FD51B-8E8D-5287-F484-7AA3E7A0BA2C}"/>
                </a:ext>
              </a:extLst>
            </p:cNvPr>
            <p:cNvSpPr txBox="1"/>
            <p:nvPr/>
          </p:nvSpPr>
          <p:spPr>
            <a:xfrm>
              <a:off x="8950079" y="2921143"/>
              <a:ext cx="15776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Metrics + </a:t>
              </a:r>
              <a:r>
                <a:rPr lang="en-US" sz="1100" err="1"/>
                <a:t>XGBoost</a:t>
              </a:r>
              <a:r>
                <a:rPr lang="en-US" sz="1100"/>
                <a:t> </a:t>
              </a:r>
            </a:p>
            <a:p>
              <a:r>
                <a:rPr lang="en-US" sz="1100"/>
                <a:t>(baseline tier II model)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EC0E71-655F-A0EC-E784-2CB690DB2327}"/>
                </a:ext>
              </a:extLst>
            </p:cNvPr>
            <p:cNvSpPr txBox="1"/>
            <p:nvPr/>
          </p:nvSpPr>
          <p:spPr>
            <a:xfrm>
              <a:off x="8950079" y="3349450"/>
              <a:ext cx="9957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ML8 + LRCV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2AAB93E-91DA-4C21-F0AE-6247CE4FDDBF}"/>
                </a:ext>
              </a:extLst>
            </p:cNvPr>
            <p:cNvSpPr/>
            <p:nvPr/>
          </p:nvSpPr>
          <p:spPr>
            <a:xfrm>
              <a:off x="8716949" y="3085387"/>
              <a:ext cx="233130" cy="91203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8181D06-8DA7-8A06-9327-361E51560E94}"/>
                </a:ext>
              </a:extLst>
            </p:cNvPr>
            <p:cNvSpPr/>
            <p:nvPr/>
          </p:nvSpPr>
          <p:spPr>
            <a:xfrm>
              <a:off x="8716949" y="3440755"/>
              <a:ext cx="233130" cy="91203"/>
            </a:xfrm>
            <a:prstGeom prst="rect">
              <a:avLst/>
            </a:prstGeom>
            <a:solidFill>
              <a:srgbClr val="20403F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EB66C2B-0378-CABA-18DE-165324D6C1CA}"/>
              </a:ext>
            </a:extLst>
          </p:cNvPr>
          <p:cNvSpPr txBox="1"/>
          <p:nvPr/>
        </p:nvSpPr>
        <p:spPr>
          <a:xfrm>
            <a:off x="10054427" y="5575207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6"/>
                </a:solidFill>
              </a:rPr>
              <a:t>Data: N2750, 4518 CGIs</a:t>
            </a:r>
          </a:p>
          <a:p>
            <a:r>
              <a:rPr lang="en-US" sz="900">
                <a:solidFill>
                  <a:schemeClr val="accent6"/>
                </a:solidFill>
              </a:rPr>
              <a:t>Spec: 98%</a:t>
            </a:r>
          </a:p>
          <a:p>
            <a:r>
              <a:rPr lang="en-US" sz="900">
                <a:solidFill>
                  <a:schemeClr val="accent6"/>
                </a:solidFill>
              </a:rPr>
              <a:t>Metrics: 5 metrics, CovNV4</a:t>
            </a:r>
          </a:p>
          <a:p>
            <a:r>
              <a:rPr lang="en-US" sz="900">
                <a:solidFill>
                  <a:schemeClr val="accent6"/>
                </a:solidFill>
              </a:rPr>
              <a:t>ML8: 6 features, v0_1718137523</a:t>
            </a:r>
          </a:p>
        </p:txBody>
      </p:sp>
    </p:spTree>
    <p:extLst>
      <p:ext uri="{BB962C8B-B14F-4D97-AF65-F5344CB8AC3E}">
        <p14:creationId xmlns:p14="http://schemas.microsoft.com/office/powerpoint/2010/main" val="3595596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FE84-3884-7969-7DC3-205554C9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ML8 non-cancer scores are</a:t>
            </a:r>
            <a:r>
              <a:rPr lang="en-US">
                <a:solidFill>
                  <a:schemeClr val="accent4"/>
                </a:solidFill>
              </a:rPr>
              <a:t> </a:t>
            </a:r>
            <a:r>
              <a:rPr lang="en-US" i="1">
                <a:solidFill>
                  <a:schemeClr val="accent4"/>
                </a:solidFill>
              </a:rPr>
              <a:t>less</a:t>
            </a:r>
            <a:r>
              <a:rPr lang="en-US">
                <a:solidFill>
                  <a:schemeClr val="accent4"/>
                </a:solidFill>
              </a:rPr>
              <a:t> </a:t>
            </a:r>
            <a:r>
              <a:rPr lang="en-US" i="1">
                <a:solidFill>
                  <a:schemeClr val="accent4"/>
                </a:solidFill>
              </a:rPr>
              <a:t>correlated with confounders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9112F-4D73-0E8E-67E9-7B088E26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F4BFD93-6D73-D36C-FECE-E7238518D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6700" y="1812910"/>
          <a:ext cx="1049719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439">
                  <a:extLst>
                    <a:ext uri="{9D8B030D-6E8A-4147-A177-3AD203B41FA5}">
                      <a16:colId xmlns:a16="http://schemas.microsoft.com/office/drawing/2014/main" val="442202356"/>
                    </a:ext>
                  </a:extLst>
                </a:gridCol>
                <a:gridCol w="2099439">
                  <a:extLst>
                    <a:ext uri="{9D8B030D-6E8A-4147-A177-3AD203B41FA5}">
                      <a16:colId xmlns:a16="http://schemas.microsoft.com/office/drawing/2014/main" val="1384796888"/>
                    </a:ext>
                  </a:extLst>
                </a:gridCol>
                <a:gridCol w="2099439">
                  <a:extLst>
                    <a:ext uri="{9D8B030D-6E8A-4147-A177-3AD203B41FA5}">
                      <a16:colId xmlns:a16="http://schemas.microsoft.com/office/drawing/2014/main" val="1335033725"/>
                    </a:ext>
                  </a:extLst>
                </a:gridCol>
                <a:gridCol w="2099439">
                  <a:extLst>
                    <a:ext uri="{9D8B030D-6E8A-4147-A177-3AD203B41FA5}">
                      <a16:colId xmlns:a16="http://schemas.microsoft.com/office/drawing/2014/main" val="2766155697"/>
                    </a:ext>
                  </a:extLst>
                </a:gridCol>
                <a:gridCol w="2099439">
                  <a:extLst>
                    <a:ext uri="{9D8B030D-6E8A-4147-A177-3AD203B41FA5}">
                      <a16:colId xmlns:a16="http://schemas.microsoft.com/office/drawing/2014/main" val="1393496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Age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2A4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Sex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2A4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Race*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2A4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%CC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2A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XGBoost</a:t>
                      </a: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 + Metrics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0.601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0.229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0.257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0.117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6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ML8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52A452"/>
                          </a:solidFill>
                          <a:effectLst/>
                        </a:rPr>
                        <a:t>0.347</a:t>
                      </a:r>
                      <a:endParaRPr lang="en-US" sz="1400" b="1" i="0" u="none" strike="noStrike">
                        <a:solidFill>
                          <a:srgbClr val="52A4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52A452"/>
                          </a:solidFill>
                          <a:effectLst/>
                        </a:rPr>
                        <a:t>0.128</a:t>
                      </a:r>
                      <a:endParaRPr lang="en-US" sz="1400" b="1" i="0" u="none" strike="noStrike">
                        <a:solidFill>
                          <a:srgbClr val="52A4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52A452"/>
                          </a:solidFill>
                          <a:effectLst/>
                        </a:rPr>
                        <a:t>0.183</a:t>
                      </a:r>
                      <a:endParaRPr lang="en-US" sz="1400" b="1" i="0" u="none" strike="noStrike">
                        <a:solidFill>
                          <a:srgbClr val="52A4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52A452"/>
                          </a:solidFill>
                          <a:effectLst/>
                        </a:rPr>
                        <a:t>-0.012</a:t>
                      </a:r>
                      <a:endParaRPr lang="en-US" sz="1400" b="1" i="0" u="none" strike="noStrike">
                        <a:solidFill>
                          <a:srgbClr val="52A45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49087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78ECC01-9D40-769B-24DB-C8E34E5A6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448135"/>
              </p:ext>
            </p:extLst>
          </p:nvPr>
        </p:nvGraphicFramePr>
        <p:xfrm>
          <a:off x="296700" y="3640758"/>
          <a:ext cx="84000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009">
                  <a:extLst>
                    <a:ext uri="{9D8B030D-6E8A-4147-A177-3AD203B41FA5}">
                      <a16:colId xmlns:a16="http://schemas.microsoft.com/office/drawing/2014/main" val="442202356"/>
                    </a:ext>
                  </a:extLst>
                </a:gridCol>
                <a:gridCol w="2100009">
                  <a:extLst>
                    <a:ext uri="{9D8B030D-6E8A-4147-A177-3AD203B41FA5}">
                      <a16:colId xmlns:a16="http://schemas.microsoft.com/office/drawing/2014/main" val="1163702199"/>
                    </a:ext>
                  </a:extLst>
                </a:gridCol>
                <a:gridCol w="2100009">
                  <a:extLst>
                    <a:ext uri="{9D8B030D-6E8A-4147-A177-3AD203B41FA5}">
                      <a16:colId xmlns:a16="http://schemas.microsoft.com/office/drawing/2014/main" val="1066481922"/>
                    </a:ext>
                  </a:extLst>
                </a:gridCol>
                <a:gridCol w="2100009">
                  <a:extLst>
                    <a:ext uri="{9D8B030D-6E8A-4147-A177-3AD203B41FA5}">
                      <a16:colId xmlns:a16="http://schemas.microsoft.com/office/drawing/2014/main" val="1977031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AT DROPOUT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MTC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Loaded Input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XGBoost</a:t>
                      </a: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 + Metrics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0.038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-0.043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0.000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9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ML8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-0.052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3"/>
                          </a:solidFill>
                          <a:effectLst/>
                        </a:rPr>
                        <a:t>0.176</a:t>
                      </a:r>
                      <a:endParaRPr lang="en-US" sz="1400" b="1" i="0" u="none" strike="noStrike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4908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F7851FE-2E13-FD1C-35CA-944331FB35F5}"/>
              </a:ext>
            </a:extLst>
          </p:cNvPr>
          <p:cNvSpPr txBox="1"/>
          <p:nvPr/>
        </p:nvSpPr>
        <p:spPr>
          <a:xfrm>
            <a:off x="435675" y="4878598"/>
            <a:ext cx="586076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32C3BD"/>
                </a:solidFill>
              </a:rPr>
              <a:t>ML8 non-cancer CYN scores have similarly low correlation with</a:t>
            </a:r>
            <a:endParaRPr lang="en-US" sz="1600">
              <a:solidFill>
                <a:srgbClr val="32C3BD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Coverage metrics</a:t>
            </a:r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EACB7-2418-443C-2981-3CDF8A40A715}"/>
              </a:ext>
            </a:extLst>
          </p:cNvPr>
          <p:cNvSpPr txBox="1"/>
          <p:nvPr/>
        </p:nvSpPr>
        <p:spPr>
          <a:xfrm>
            <a:off x="6931466" y="2908729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0" u="none" strike="noStrike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*(black/white/other)</a:t>
            </a:r>
            <a:endParaRPr lang="en-US" sz="1100">
              <a:solidFill>
                <a:srgbClr val="5F5F5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371EE-ACCD-B5C1-1F44-C9BBA62AACFA}"/>
              </a:ext>
            </a:extLst>
          </p:cNvPr>
          <p:cNvSpPr txBox="1"/>
          <p:nvPr/>
        </p:nvSpPr>
        <p:spPr>
          <a:xfrm>
            <a:off x="9643879" y="5642624"/>
            <a:ext cx="18774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6"/>
                </a:solidFill>
              </a:rPr>
              <a:t>Data: N2750, 4518 CGIs</a:t>
            </a:r>
          </a:p>
          <a:p>
            <a:r>
              <a:rPr lang="en-US" sz="900">
                <a:solidFill>
                  <a:schemeClr val="accent6"/>
                </a:solidFill>
              </a:rPr>
              <a:t>Metrics: 5 metrics, CovNV4</a:t>
            </a:r>
          </a:p>
          <a:p>
            <a:r>
              <a:rPr lang="en-US" sz="900">
                <a:solidFill>
                  <a:schemeClr val="accent6"/>
                </a:solidFill>
              </a:rPr>
              <a:t>ML8: 6 features, v0_1718137523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712A40-FABF-981A-CA66-84416813C28B}"/>
              </a:ext>
            </a:extLst>
          </p:cNvPr>
          <p:cNvCxnSpPr>
            <a:cxnSpLocks/>
          </p:cNvCxnSpPr>
          <p:nvPr/>
        </p:nvCxnSpPr>
        <p:spPr>
          <a:xfrm>
            <a:off x="3796751" y="2408961"/>
            <a:ext cx="0" cy="2956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4FEB7D-F7C5-2E3A-30CA-2B22EDB6DF95}"/>
              </a:ext>
            </a:extLst>
          </p:cNvPr>
          <p:cNvCxnSpPr>
            <a:cxnSpLocks/>
          </p:cNvCxnSpPr>
          <p:nvPr/>
        </p:nvCxnSpPr>
        <p:spPr>
          <a:xfrm>
            <a:off x="8123274" y="4231758"/>
            <a:ext cx="0" cy="38277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4885D9-0C9A-B378-5B64-7507BEDD54C6}"/>
              </a:ext>
            </a:extLst>
          </p:cNvPr>
          <p:cNvCxnSpPr>
            <a:cxnSpLocks/>
          </p:cNvCxnSpPr>
          <p:nvPr/>
        </p:nvCxnSpPr>
        <p:spPr>
          <a:xfrm>
            <a:off x="8020883" y="2418142"/>
            <a:ext cx="0" cy="2956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960CB1-2238-759C-4728-DE45207BCA81}"/>
              </a:ext>
            </a:extLst>
          </p:cNvPr>
          <p:cNvCxnSpPr>
            <a:cxnSpLocks/>
          </p:cNvCxnSpPr>
          <p:nvPr/>
        </p:nvCxnSpPr>
        <p:spPr>
          <a:xfrm>
            <a:off x="5950228" y="2418142"/>
            <a:ext cx="0" cy="2956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A6257E-D45F-CAC9-1D5E-280D391B979F}"/>
              </a:ext>
            </a:extLst>
          </p:cNvPr>
          <p:cNvCxnSpPr>
            <a:cxnSpLocks/>
          </p:cNvCxnSpPr>
          <p:nvPr/>
        </p:nvCxnSpPr>
        <p:spPr>
          <a:xfrm>
            <a:off x="10137915" y="2418142"/>
            <a:ext cx="0" cy="2956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B0BDF8D-0213-D55D-182B-036227EF203E}"/>
              </a:ext>
            </a:extLst>
          </p:cNvPr>
          <p:cNvSpPr txBox="1"/>
          <p:nvPr/>
        </p:nvSpPr>
        <p:spPr>
          <a:xfrm>
            <a:off x="6543844" y="4878598"/>
            <a:ext cx="5104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3"/>
                </a:solidFill>
              </a:rPr>
              <a:t>ML8 non-cancer CYN scores are more correlated with:</a:t>
            </a:r>
            <a:endParaRPr lang="en-US" sz="1600">
              <a:solidFill>
                <a:schemeClr val="accent3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Input mass</a:t>
            </a:r>
            <a:endParaRPr lang="en-US" sz="1600"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93809A-A14B-13C6-DAA3-123BF62B32E1}"/>
              </a:ext>
            </a:extLst>
          </p:cNvPr>
          <p:cNvCxnSpPr>
            <a:cxnSpLocks/>
          </p:cNvCxnSpPr>
          <p:nvPr/>
        </p:nvCxnSpPr>
        <p:spPr>
          <a:xfrm>
            <a:off x="3906621" y="4231758"/>
            <a:ext cx="0" cy="29561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6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1AB11-FB5B-0A6E-FF23-4349130AD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F56D5-3232-F9F5-6C09-F89EBA6B20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60FE0EF4-5F1E-6DED-275F-916926C8FB54}"/>
              </a:ext>
            </a:extLst>
          </p:cNvPr>
          <p:cNvGrpSpPr/>
          <p:nvPr/>
        </p:nvGrpSpPr>
        <p:grpSpPr>
          <a:xfrm>
            <a:off x="1563580" y="5089666"/>
            <a:ext cx="2450021" cy="727325"/>
            <a:chOff x="1633078" y="5238256"/>
            <a:chExt cx="2305735" cy="727325"/>
          </a:xfrm>
        </p:grpSpPr>
        <p:sp>
          <p:nvSpPr>
            <p:cNvPr id="1077" name="Rounded Rectangle 1076">
              <a:extLst>
                <a:ext uri="{FF2B5EF4-FFF2-40B4-BE49-F238E27FC236}">
                  <a16:creationId xmlns:a16="http://schemas.microsoft.com/office/drawing/2014/main" id="{8D654AEE-66B8-946F-3B72-296C3E37CA54}"/>
                </a:ext>
              </a:extLst>
            </p:cNvPr>
            <p:cNvSpPr/>
            <p:nvPr/>
          </p:nvSpPr>
          <p:spPr>
            <a:xfrm>
              <a:off x="1638183" y="5238256"/>
              <a:ext cx="2300630" cy="727325"/>
            </a:xfrm>
            <a:prstGeom prst="roundRect">
              <a:avLst/>
            </a:prstGeom>
            <a:noFill/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34189ED4-BCFF-91F9-53FF-C955447E11E4}"/>
                </a:ext>
              </a:extLst>
            </p:cNvPr>
            <p:cNvSpPr txBox="1"/>
            <p:nvPr/>
          </p:nvSpPr>
          <p:spPr>
            <a:xfrm>
              <a:off x="1633078" y="5417252"/>
              <a:ext cx="23006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25000"/>
                    </a:schemeClr>
                  </a:solidFill>
                </a:rPr>
                <a:t>Non-invasive</a:t>
              </a:r>
            </a:p>
          </p:txBody>
        </p:sp>
      </p:grpSp>
      <p:sp>
        <p:nvSpPr>
          <p:cNvPr id="1081" name="Title 1">
            <a:extLst>
              <a:ext uri="{FF2B5EF4-FFF2-40B4-BE49-F238E27FC236}">
                <a16:creationId xmlns:a16="http://schemas.microsoft.com/office/drawing/2014/main" id="{4A1F0918-7113-BE09-8456-1CA859D4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6"/>
            <a:ext cx="11277600" cy="575734"/>
          </a:xfrm>
        </p:spPr>
        <p:txBody>
          <a:bodyPr/>
          <a:lstStyle/>
          <a:p>
            <a:r>
              <a:rPr lang="en-US" sz="3500"/>
              <a:t>Focus of this talk: Computational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CEAE79-F648-8F24-C1E6-4269518A7843}"/>
              </a:ext>
            </a:extLst>
          </p:cNvPr>
          <p:cNvGrpSpPr/>
          <p:nvPr/>
        </p:nvGrpSpPr>
        <p:grpSpPr>
          <a:xfrm>
            <a:off x="1563580" y="3565254"/>
            <a:ext cx="2455921" cy="1369149"/>
            <a:chOff x="1600600" y="5075576"/>
            <a:chExt cx="2526104" cy="102575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D6C158B-FC29-CC95-C3E0-7EF223E97857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070D58-5129-8115-ED2D-D5A60B8958B0}"/>
                </a:ext>
              </a:extLst>
            </p:cNvPr>
            <p:cNvSpPr txBox="1"/>
            <p:nvPr/>
          </p:nvSpPr>
          <p:spPr>
            <a:xfrm>
              <a:off x="1600600" y="5327063"/>
              <a:ext cx="2520034" cy="484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Extract cell-free DNA </a:t>
              </a:r>
            </a:p>
            <a:p>
              <a:pPr algn="ctr"/>
              <a:r>
                <a:rPr lang="en-US" b="1"/>
                <a:t>from blood plasma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452A3-2A74-7D6A-66CA-9D1B0ED6CA46}"/>
              </a:ext>
            </a:extLst>
          </p:cNvPr>
          <p:cNvGrpSpPr/>
          <p:nvPr/>
        </p:nvGrpSpPr>
        <p:grpSpPr>
          <a:xfrm>
            <a:off x="8170928" y="3571235"/>
            <a:ext cx="2457492" cy="1369148"/>
            <a:chOff x="1606671" y="5075576"/>
            <a:chExt cx="2520033" cy="102575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F8BBFCB-C8CC-D124-0D7E-2E8B573E6B9F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754407-DC72-3766-396C-D2E3F19D6C1E}"/>
                </a:ext>
              </a:extLst>
            </p:cNvPr>
            <p:cNvSpPr txBox="1"/>
            <p:nvPr/>
          </p:nvSpPr>
          <p:spPr>
            <a:xfrm>
              <a:off x="1606671" y="5341270"/>
              <a:ext cx="2520033" cy="484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Cancer Determination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B5091C-6B8F-FA0F-5853-DBCD4232D781}"/>
              </a:ext>
            </a:extLst>
          </p:cNvPr>
          <p:cNvGrpSpPr/>
          <p:nvPr/>
        </p:nvGrpSpPr>
        <p:grpSpPr>
          <a:xfrm>
            <a:off x="1633079" y="2000212"/>
            <a:ext cx="1421110" cy="1079327"/>
            <a:chOff x="950304" y="2255610"/>
            <a:chExt cx="1064679" cy="808619"/>
          </a:xfrm>
        </p:grpSpPr>
        <p:pic>
          <p:nvPicPr>
            <p:cNvPr id="1028" name="Picture 4" descr="Person Clipart Images – Browse 814,506 Stock Photos, Vectors, and Video |  Adobe Stock">
              <a:extLst>
                <a:ext uri="{FF2B5EF4-FFF2-40B4-BE49-F238E27FC236}">
                  <a16:creationId xmlns:a16="http://schemas.microsoft.com/office/drawing/2014/main" id="{A0E93B4B-503C-153A-C785-0E5A3FF12C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3" t="17382" r="30706" b="16905"/>
            <a:stretch/>
          </p:blipFill>
          <p:spPr bwMode="auto">
            <a:xfrm>
              <a:off x="950304" y="2255610"/>
              <a:ext cx="443059" cy="7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E00EDA-FCBF-7404-DEAD-9F2866D8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376" y="2279063"/>
              <a:ext cx="408607" cy="785166"/>
            </a:xfrm>
            <a:prstGeom prst="rect">
              <a:avLst/>
            </a:prstGeom>
          </p:spPr>
        </p:pic>
        <p:sp>
          <p:nvSpPr>
            <p:cNvPr id="3" name="Arrow: Right 22">
              <a:extLst>
                <a:ext uri="{FF2B5EF4-FFF2-40B4-BE49-F238E27FC236}">
                  <a16:creationId xmlns:a16="http://schemas.microsoft.com/office/drawing/2014/main" id="{0BCD99CE-1FF2-048C-EA2E-E0C197CB5D99}"/>
                </a:ext>
              </a:extLst>
            </p:cNvPr>
            <p:cNvSpPr/>
            <p:nvPr/>
          </p:nvSpPr>
          <p:spPr>
            <a:xfrm>
              <a:off x="1425414" y="2551885"/>
              <a:ext cx="197376" cy="174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1618C9-D939-FC42-6780-FE7FADAEA2DB}"/>
              </a:ext>
            </a:extLst>
          </p:cNvPr>
          <p:cNvSpPr/>
          <p:nvPr/>
        </p:nvSpPr>
        <p:spPr>
          <a:xfrm>
            <a:off x="1563580" y="1529888"/>
            <a:ext cx="2457492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BE35F3-CD27-49B9-2E70-09375A756ADE}"/>
              </a:ext>
            </a:extLst>
          </p:cNvPr>
          <p:cNvSpPr/>
          <p:nvPr/>
        </p:nvSpPr>
        <p:spPr>
          <a:xfrm>
            <a:off x="8499326" y="1991650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5B70ED-3580-E3D1-A819-FD62ECAE6A12}"/>
              </a:ext>
            </a:extLst>
          </p:cNvPr>
          <p:cNvSpPr/>
          <p:nvPr/>
        </p:nvSpPr>
        <p:spPr>
          <a:xfrm>
            <a:off x="9207030" y="1991650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20E2BF-F355-4634-68E2-791D9D18E2C6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>
            <a:off x="8884619" y="2043948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C57953E-06F9-498C-3A99-FC40796573F9}"/>
              </a:ext>
            </a:extLst>
          </p:cNvPr>
          <p:cNvSpPr/>
          <p:nvPr/>
        </p:nvSpPr>
        <p:spPr>
          <a:xfrm>
            <a:off x="8826699" y="2189356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EAF035-9CD7-6F7C-5615-30E540162AD5}"/>
              </a:ext>
            </a:extLst>
          </p:cNvPr>
          <p:cNvSpPr/>
          <p:nvPr/>
        </p:nvSpPr>
        <p:spPr>
          <a:xfrm>
            <a:off x="9534403" y="2189356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DF2E762-1E23-4D01-EFB5-8F9E17A3B242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9211992" y="2241653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E64BE694-C808-D012-BD8E-70338360AE65}"/>
              </a:ext>
            </a:extLst>
          </p:cNvPr>
          <p:cNvSpPr/>
          <p:nvPr/>
        </p:nvSpPr>
        <p:spPr>
          <a:xfrm>
            <a:off x="8459828" y="2387973"/>
            <a:ext cx="1851368" cy="1036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4525B60A-C17C-AA99-38CA-13582D35006F}"/>
              </a:ext>
            </a:extLst>
          </p:cNvPr>
          <p:cNvSpPr/>
          <p:nvPr/>
        </p:nvSpPr>
        <p:spPr>
          <a:xfrm>
            <a:off x="8147522" y="1540830"/>
            <a:ext cx="2457492" cy="190072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0B0571-92FD-81D0-1441-428E09A4BAE5}"/>
              </a:ext>
            </a:extLst>
          </p:cNvPr>
          <p:cNvSpPr/>
          <p:nvPr/>
        </p:nvSpPr>
        <p:spPr>
          <a:xfrm>
            <a:off x="9151076" y="1793033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2F9A779-6E51-466C-88A3-55FE92CC9854}"/>
              </a:ext>
            </a:extLst>
          </p:cNvPr>
          <p:cNvSpPr/>
          <p:nvPr/>
        </p:nvSpPr>
        <p:spPr>
          <a:xfrm>
            <a:off x="9858779" y="1793033"/>
            <a:ext cx="385293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458CAF4-4687-09E1-EDD1-1783BA7C42F9}"/>
              </a:ext>
            </a:extLst>
          </p:cNvPr>
          <p:cNvCxnSpPr>
            <a:cxnSpLocks/>
            <a:stCxn id="56" idx="3"/>
            <a:endCxn id="57" idx="1"/>
          </p:cNvCxnSpPr>
          <p:nvPr/>
        </p:nvCxnSpPr>
        <p:spPr>
          <a:xfrm>
            <a:off x="9536369" y="1845331"/>
            <a:ext cx="322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Graphic 1034" descr="DNA with solid fill">
            <a:extLst>
              <a:ext uri="{FF2B5EF4-FFF2-40B4-BE49-F238E27FC236}">
                <a16:creationId xmlns:a16="http://schemas.microsoft.com/office/drawing/2014/main" id="{88E10CB9-3706-7DBF-34C1-12122E053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154" r="21244"/>
          <a:stretch/>
        </p:blipFill>
        <p:spPr>
          <a:xfrm>
            <a:off x="3313029" y="2044616"/>
            <a:ext cx="562119" cy="959213"/>
          </a:xfrm>
          <a:prstGeom prst="rect">
            <a:avLst/>
          </a:prstGeom>
        </p:spPr>
      </p:pic>
      <p:sp>
        <p:nvSpPr>
          <p:cNvPr id="1036" name="Arrow: Right 22">
            <a:extLst>
              <a:ext uri="{FF2B5EF4-FFF2-40B4-BE49-F238E27FC236}">
                <a16:creationId xmlns:a16="http://schemas.microsoft.com/office/drawing/2014/main" id="{CB7DB895-079E-7F6B-FD9D-7DA08CDE2D96}"/>
              </a:ext>
            </a:extLst>
          </p:cNvPr>
          <p:cNvSpPr/>
          <p:nvPr/>
        </p:nvSpPr>
        <p:spPr>
          <a:xfrm>
            <a:off x="2983382" y="2395673"/>
            <a:ext cx="263453" cy="233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E895DC0-9F0F-5355-0E25-01C72B74A403}"/>
              </a:ext>
            </a:extLst>
          </p:cNvPr>
          <p:cNvGrpSpPr/>
          <p:nvPr/>
        </p:nvGrpSpPr>
        <p:grpSpPr>
          <a:xfrm>
            <a:off x="4869428" y="1540830"/>
            <a:ext cx="2457492" cy="1900722"/>
            <a:chOff x="4621271" y="1976561"/>
            <a:chExt cx="1841124" cy="1423999"/>
          </a:xfrm>
        </p:grpSpPr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0D80DA24-C75E-AF87-4C76-FD71E98F4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4905" y="2213855"/>
              <a:ext cx="1716486" cy="949412"/>
            </a:xfrm>
            <a:prstGeom prst="rect">
              <a:avLst/>
            </a:prstGeom>
          </p:spPr>
        </p:pic>
        <p:sp>
          <p:nvSpPr>
            <p:cNvPr id="1038" name="Rounded Rectangle 1037">
              <a:extLst>
                <a:ext uri="{FF2B5EF4-FFF2-40B4-BE49-F238E27FC236}">
                  <a16:creationId xmlns:a16="http://schemas.microsoft.com/office/drawing/2014/main" id="{612A3FF4-1186-A6B2-A33B-F0B4ADC6F768}"/>
                </a:ext>
              </a:extLst>
            </p:cNvPr>
            <p:cNvSpPr/>
            <p:nvPr/>
          </p:nvSpPr>
          <p:spPr>
            <a:xfrm>
              <a:off x="4621271" y="1976561"/>
              <a:ext cx="1841124" cy="1423999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C9A0ADE9-ACE0-C87A-40D5-182E07832436}"/>
              </a:ext>
            </a:extLst>
          </p:cNvPr>
          <p:cNvGrpSpPr/>
          <p:nvPr/>
        </p:nvGrpSpPr>
        <p:grpSpPr>
          <a:xfrm>
            <a:off x="4863508" y="3565254"/>
            <a:ext cx="2463413" cy="1369148"/>
            <a:chOff x="1600600" y="5075576"/>
            <a:chExt cx="2526104" cy="1025750"/>
          </a:xfrm>
        </p:grpSpPr>
        <p:sp>
          <p:nvSpPr>
            <p:cNvPr id="1041" name="Rounded Rectangle 1040">
              <a:extLst>
                <a:ext uri="{FF2B5EF4-FFF2-40B4-BE49-F238E27FC236}">
                  <a16:creationId xmlns:a16="http://schemas.microsoft.com/office/drawing/2014/main" id="{33AD5DB8-2890-7EAE-C96C-983BDE730653}"/>
                </a:ext>
              </a:extLst>
            </p:cNvPr>
            <p:cNvSpPr/>
            <p:nvPr/>
          </p:nvSpPr>
          <p:spPr>
            <a:xfrm>
              <a:off x="1606671" y="5075576"/>
              <a:ext cx="2520033" cy="102575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2AC0181A-DE6D-37A5-2759-FA87287D6880}"/>
                </a:ext>
              </a:extLst>
            </p:cNvPr>
            <p:cNvSpPr txBox="1"/>
            <p:nvPr/>
          </p:nvSpPr>
          <p:spPr>
            <a:xfrm>
              <a:off x="1600600" y="5274762"/>
              <a:ext cx="2520033" cy="645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Harbinger Assay </a:t>
              </a:r>
              <a:endParaRPr lang="en-US" b="1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+Bisulfite conversion</a:t>
              </a:r>
            </a:p>
            <a:p>
              <a:pPr algn="ctr"/>
              <a:r>
                <a:rPr lang="en-US" sz="1600" b="1">
                  <a:solidFill>
                    <a:schemeClr val="accent6">
                      <a:lumMod val="75000"/>
                    </a:schemeClr>
                  </a:solidFill>
                </a:rPr>
                <a:t>+Hybrid Capture</a:t>
              </a:r>
            </a:p>
          </p:txBody>
        </p:sp>
      </p:grpSp>
      <p:sp>
        <p:nvSpPr>
          <p:cNvPr id="1064" name="Arrow: Right 22">
            <a:extLst>
              <a:ext uri="{FF2B5EF4-FFF2-40B4-BE49-F238E27FC236}">
                <a16:creationId xmlns:a16="http://schemas.microsoft.com/office/drawing/2014/main" id="{4EF84A19-47DC-5788-68B3-EED0462D0285}"/>
              </a:ext>
            </a:extLst>
          </p:cNvPr>
          <p:cNvSpPr/>
          <p:nvPr/>
        </p:nvSpPr>
        <p:spPr>
          <a:xfrm rot="8100000">
            <a:off x="9003874" y="2703929"/>
            <a:ext cx="358600" cy="17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3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D37C265E-58DF-3EC4-9290-25BD4EBF6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r="50000" b="29774"/>
          <a:stretch/>
        </p:blipFill>
        <p:spPr bwMode="auto">
          <a:xfrm>
            <a:off x="9797656" y="2949221"/>
            <a:ext cx="347481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2" descr="Checkbox Color Stock Illustrations – 6,824 Checkbox Color Stock  Illustrations, Vectors &amp; Clipart - Dreamstime">
            <a:extLst>
              <a:ext uri="{FF2B5EF4-FFF2-40B4-BE49-F238E27FC236}">
                <a16:creationId xmlns:a16="http://schemas.microsoft.com/office/drawing/2014/main" id="{1DA25401-71CA-F425-CE4D-9EAB1927D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506" b="29774"/>
          <a:stretch/>
        </p:blipFill>
        <p:spPr bwMode="auto">
          <a:xfrm>
            <a:off x="8686087" y="2949221"/>
            <a:ext cx="347480" cy="3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Arrow: Right 22">
            <a:extLst>
              <a:ext uri="{FF2B5EF4-FFF2-40B4-BE49-F238E27FC236}">
                <a16:creationId xmlns:a16="http://schemas.microsoft.com/office/drawing/2014/main" id="{BF0D2E10-BD0D-5493-C5CA-4888EB75B829}"/>
              </a:ext>
            </a:extLst>
          </p:cNvPr>
          <p:cNvSpPr/>
          <p:nvPr/>
        </p:nvSpPr>
        <p:spPr>
          <a:xfrm rot="2700000">
            <a:off x="9482201" y="2709385"/>
            <a:ext cx="358600" cy="17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ounded Rectangle 1086">
            <a:extLst>
              <a:ext uri="{FF2B5EF4-FFF2-40B4-BE49-F238E27FC236}">
                <a16:creationId xmlns:a16="http://schemas.microsoft.com/office/drawing/2014/main" id="{E500C0FE-7447-FC72-514D-0F9115F5244F}"/>
              </a:ext>
            </a:extLst>
          </p:cNvPr>
          <p:cNvSpPr/>
          <p:nvPr/>
        </p:nvSpPr>
        <p:spPr>
          <a:xfrm>
            <a:off x="8307425" y="1682440"/>
            <a:ext cx="2131398" cy="9392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A0866A83-21A4-79EA-D52B-6F61E41D71F9}"/>
              </a:ext>
            </a:extLst>
          </p:cNvPr>
          <p:cNvGrpSpPr/>
          <p:nvPr/>
        </p:nvGrpSpPr>
        <p:grpSpPr>
          <a:xfrm>
            <a:off x="4863508" y="5089666"/>
            <a:ext cx="2450021" cy="727325"/>
            <a:chOff x="1633078" y="5238256"/>
            <a:chExt cx="2305735" cy="727325"/>
          </a:xfrm>
        </p:grpSpPr>
        <p:sp>
          <p:nvSpPr>
            <p:cNvPr id="2054" name="Rounded Rectangle 2053">
              <a:extLst>
                <a:ext uri="{FF2B5EF4-FFF2-40B4-BE49-F238E27FC236}">
                  <a16:creationId xmlns:a16="http://schemas.microsoft.com/office/drawing/2014/main" id="{3A707CBC-A0BE-284D-2149-A7F60B0BECAB}"/>
                </a:ext>
              </a:extLst>
            </p:cNvPr>
            <p:cNvSpPr/>
            <p:nvPr/>
          </p:nvSpPr>
          <p:spPr>
            <a:xfrm>
              <a:off x="1638183" y="5238256"/>
              <a:ext cx="2300630" cy="727325"/>
            </a:xfrm>
            <a:prstGeom prst="roundRect">
              <a:avLst/>
            </a:prstGeom>
            <a:noFill/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90080ABC-8520-8E33-9C6E-A4D9D4B87E4D}"/>
                </a:ext>
              </a:extLst>
            </p:cNvPr>
            <p:cNvSpPr txBox="1"/>
            <p:nvPr/>
          </p:nvSpPr>
          <p:spPr>
            <a:xfrm>
              <a:off x="1633078" y="5417252"/>
              <a:ext cx="23006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25000"/>
                    </a:schemeClr>
                  </a:solidFill>
                </a:rPr>
                <a:t>Low-cost</a:t>
              </a:r>
            </a:p>
          </p:txBody>
        </p:sp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23B58EDB-4C19-FDB5-2C85-3B429571144B}"/>
              </a:ext>
            </a:extLst>
          </p:cNvPr>
          <p:cNvGrpSpPr/>
          <p:nvPr/>
        </p:nvGrpSpPr>
        <p:grpSpPr>
          <a:xfrm>
            <a:off x="8178691" y="5089666"/>
            <a:ext cx="2450021" cy="727325"/>
            <a:chOff x="1633078" y="5238256"/>
            <a:chExt cx="2305735" cy="727325"/>
          </a:xfrm>
        </p:grpSpPr>
        <p:sp>
          <p:nvSpPr>
            <p:cNvPr id="2058" name="Rounded Rectangle 2057">
              <a:extLst>
                <a:ext uri="{FF2B5EF4-FFF2-40B4-BE49-F238E27FC236}">
                  <a16:creationId xmlns:a16="http://schemas.microsoft.com/office/drawing/2014/main" id="{A9C3B2B1-691B-349E-E1EB-21F71DD75BAB}"/>
                </a:ext>
              </a:extLst>
            </p:cNvPr>
            <p:cNvSpPr/>
            <p:nvPr/>
          </p:nvSpPr>
          <p:spPr>
            <a:xfrm>
              <a:off x="1638183" y="5238256"/>
              <a:ext cx="2300630" cy="727325"/>
            </a:xfrm>
            <a:prstGeom prst="roundRect">
              <a:avLst/>
            </a:prstGeom>
            <a:noFill/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25000"/>
                  </a:schemeClr>
                </a:solidFill>
              </a:endParaRPr>
            </a:p>
          </p:txBody>
        </p:sp>
        <p:sp>
          <p:nvSpPr>
            <p:cNvPr id="2059" name="TextBox 2058">
              <a:extLst>
                <a:ext uri="{FF2B5EF4-FFF2-40B4-BE49-F238E27FC236}">
                  <a16:creationId xmlns:a16="http://schemas.microsoft.com/office/drawing/2014/main" id="{591CD4F4-A51C-FDCF-D97F-FCB754842574}"/>
                </a:ext>
              </a:extLst>
            </p:cNvPr>
            <p:cNvSpPr txBox="1"/>
            <p:nvPr/>
          </p:nvSpPr>
          <p:spPr>
            <a:xfrm>
              <a:off x="1633078" y="5417252"/>
              <a:ext cx="23006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>
                      <a:lumMod val="25000"/>
                    </a:schemeClr>
                  </a:solidFill>
                </a:rPr>
                <a:t>Multi-cancer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28F6C38-0492-4DE6-4CD1-94C147565561}"/>
              </a:ext>
            </a:extLst>
          </p:cNvPr>
          <p:cNvSpPr/>
          <p:nvPr/>
        </p:nvSpPr>
        <p:spPr>
          <a:xfrm>
            <a:off x="1056861" y="1348740"/>
            <a:ext cx="6658389" cy="462915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22">
            <a:extLst>
              <a:ext uri="{FF2B5EF4-FFF2-40B4-BE49-F238E27FC236}">
                <a16:creationId xmlns:a16="http://schemas.microsoft.com/office/drawing/2014/main" id="{5418CD21-01F1-AC9D-85E9-64BF58A09F3F}"/>
              </a:ext>
            </a:extLst>
          </p:cNvPr>
          <p:cNvSpPr/>
          <p:nvPr/>
        </p:nvSpPr>
        <p:spPr>
          <a:xfrm rot="5400000">
            <a:off x="8991617" y="841828"/>
            <a:ext cx="858588" cy="427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3392-DD35-3D4B-9DAB-07CBE809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5"/>
            <a:ext cx="11277600" cy="814621"/>
          </a:xfrm>
        </p:spPr>
        <p:txBody>
          <a:bodyPr/>
          <a:lstStyle/>
          <a:p>
            <a:r>
              <a:rPr lang="en-US" sz="3100">
                <a:latin typeface="Helvetica" pitchFamily="2" charset="0"/>
              </a:rPr>
              <a:t>Big data… but low signal: two major modeling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4C404-4AD2-1545-9A0C-361E46B8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752978-32E2-551A-5999-E2131366021D}"/>
              </a:ext>
            </a:extLst>
          </p:cNvPr>
          <p:cNvGrpSpPr/>
          <p:nvPr/>
        </p:nvGrpSpPr>
        <p:grpSpPr>
          <a:xfrm>
            <a:off x="434772" y="3882737"/>
            <a:ext cx="2534359" cy="1339399"/>
            <a:chOff x="2450911" y="5432057"/>
            <a:chExt cx="3410410" cy="133939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F790A6C-696A-E7CC-7C2F-D16A88C93A66}"/>
                </a:ext>
              </a:extLst>
            </p:cNvPr>
            <p:cNvSpPr/>
            <p:nvPr/>
          </p:nvSpPr>
          <p:spPr>
            <a:xfrm>
              <a:off x="2450911" y="5432057"/>
              <a:ext cx="3391725" cy="13393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5EBE90-B3D2-F0EB-EEE6-9C4173C0F1DA}"/>
                </a:ext>
              </a:extLst>
            </p:cNvPr>
            <p:cNvSpPr txBox="1"/>
            <p:nvPr/>
          </p:nvSpPr>
          <p:spPr>
            <a:xfrm>
              <a:off x="2489345" y="5480935"/>
              <a:ext cx="337197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Each patient generates a large, high-dimensional dataset</a:t>
              </a: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8EE4B1D-0412-F9F3-7FB4-340A2852E8F9}"/>
              </a:ext>
            </a:extLst>
          </p:cNvPr>
          <p:cNvSpPr/>
          <p:nvPr/>
        </p:nvSpPr>
        <p:spPr>
          <a:xfrm>
            <a:off x="976042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AA6F13-5A44-F866-B44B-5A1F6F55E81A}"/>
              </a:ext>
            </a:extLst>
          </p:cNvPr>
          <p:cNvSpPr/>
          <p:nvPr/>
        </p:nvSpPr>
        <p:spPr>
          <a:xfrm>
            <a:off x="1551108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F7AB44-1DD0-B876-CCAC-6DBCF4B29C7B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1289124" y="2651445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A5BDDB4-2FE8-84C6-8214-D1E9A280CB25}"/>
              </a:ext>
            </a:extLst>
          </p:cNvPr>
          <p:cNvSpPr/>
          <p:nvPr/>
        </p:nvSpPr>
        <p:spPr>
          <a:xfrm>
            <a:off x="1242059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C4C32D-C871-15C6-6769-9743EDB27B5D}"/>
              </a:ext>
            </a:extLst>
          </p:cNvPr>
          <p:cNvSpPr/>
          <p:nvPr/>
        </p:nvSpPr>
        <p:spPr>
          <a:xfrm>
            <a:off x="1817125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13226C-1988-724F-1D43-64A746B36329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1555140" y="2849150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A45663E-42A2-C311-B268-B943DF08BE9E}"/>
              </a:ext>
            </a:extLst>
          </p:cNvPr>
          <p:cNvSpPr/>
          <p:nvPr/>
        </p:nvSpPr>
        <p:spPr>
          <a:xfrm>
            <a:off x="943947" y="2995470"/>
            <a:ext cx="1504384" cy="1036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330AE8-1886-7077-81B0-9B07A087A870}"/>
              </a:ext>
            </a:extLst>
          </p:cNvPr>
          <p:cNvSpPr/>
          <p:nvPr/>
        </p:nvSpPr>
        <p:spPr>
          <a:xfrm>
            <a:off x="1505641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CFDA83-7B18-BB06-EB53-209A909CE780}"/>
              </a:ext>
            </a:extLst>
          </p:cNvPr>
          <p:cNvSpPr/>
          <p:nvPr/>
        </p:nvSpPr>
        <p:spPr>
          <a:xfrm>
            <a:off x="2080706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EFFBDF-7647-C7C8-9FDB-AF26D0764F6D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1818723" y="2452828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7C1937F-F90B-3D78-A5D3-E0A83E881F50}"/>
              </a:ext>
            </a:extLst>
          </p:cNvPr>
          <p:cNvSpPr/>
          <p:nvPr/>
        </p:nvSpPr>
        <p:spPr>
          <a:xfrm>
            <a:off x="820108" y="2289937"/>
            <a:ext cx="1731931" cy="9392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5C9EC4-3E2A-CEAB-8835-C1FF4EB342AB}"/>
              </a:ext>
            </a:extLst>
          </p:cNvPr>
          <p:cNvSpPr txBox="1"/>
          <p:nvPr/>
        </p:nvSpPr>
        <p:spPr>
          <a:xfrm>
            <a:off x="530651" y="3322309"/>
            <a:ext cx="23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40Gb, 10k+ regions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CC23D9-4C82-D6C3-B293-040D0C218A89}"/>
              </a:ext>
            </a:extLst>
          </p:cNvPr>
          <p:cNvSpPr txBox="1"/>
          <p:nvPr/>
        </p:nvSpPr>
        <p:spPr>
          <a:xfrm>
            <a:off x="952294" y="186301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One Patient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6B33C82-2EEB-01DB-B233-21DE882A318E}"/>
              </a:ext>
            </a:extLst>
          </p:cNvPr>
          <p:cNvSpPr/>
          <p:nvPr/>
        </p:nvSpPr>
        <p:spPr>
          <a:xfrm>
            <a:off x="445249" y="1772684"/>
            <a:ext cx="2509997" cy="204833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12EFD-898D-06AC-C14A-7E0FD4F74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CE84-BA4F-18DB-B0E5-D29CBC3A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5"/>
            <a:ext cx="11277600" cy="814621"/>
          </a:xfrm>
        </p:spPr>
        <p:txBody>
          <a:bodyPr/>
          <a:lstStyle/>
          <a:p>
            <a:r>
              <a:rPr lang="en-US" sz="3100">
                <a:latin typeface="Helvetica" pitchFamily="2" charset="0"/>
              </a:rPr>
              <a:t>Big data… but low signal: two major modeling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AEFE7-0C17-0DA9-78DD-8C4EFA03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873C41-0F2C-1460-E167-9618E4EC2DA0}"/>
              </a:ext>
            </a:extLst>
          </p:cNvPr>
          <p:cNvGrpSpPr/>
          <p:nvPr/>
        </p:nvGrpSpPr>
        <p:grpSpPr>
          <a:xfrm>
            <a:off x="434772" y="3882737"/>
            <a:ext cx="2534359" cy="1339399"/>
            <a:chOff x="2450911" y="5432057"/>
            <a:chExt cx="3410410" cy="133939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88470FB0-8F31-728F-E3DE-DA1B56A15DDC}"/>
                </a:ext>
              </a:extLst>
            </p:cNvPr>
            <p:cNvSpPr/>
            <p:nvPr/>
          </p:nvSpPr>
          <p:spPr>
            <a:xfrm>
              <a:off x="2450911" y="5432057"/>
              <a:ext cx="3391725" cy="13393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B693F0-03AE-4A93-F18F-11DEAEA18D91}"/>
                </a:ext>
              </a:extLst>
            </p:cNvPr>
            <p:cNvSpPr txBox="1"/>
            <p:nvPr/>
          </p:nvSpPr>
          <p:spPr>
            <a:xfrm>
              <a:off x="2489345" y="5480935"/>
              <a:ext cx="337197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Each patient generates a large, high-dimensional dataset</a:t>
              </a: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50BCB6B-46E5-0EBE-F615-119FC1ED58F4}"/>
              </a:ext>
            </a:extLst>
          </p:cNvPr>
          <p:cNvSpPr/>
          <p:nvPr/>
        </p:nvSpPr>
        <p:spPr>
          <a:xfrm>
            <a:off x="976042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29C911-9FD1-F1C4-B10F-13636D6258F5}"/>
              </a:ext>
            </a:extLst>
          </p:cNvPr>
          <p:cNvSpPr/>
          <p:nvPr/>
        </p:nvSpPr>
        <p:spPr>
          <a:xfrm>
            <a:off x="1551108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8A7066-04AA-5770-9E23-954F82EB16EA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1289124" y="2651445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B45C2EF-C9CF-CC6A-637F-8BBDCD40686D}"/>
              </a:ext>
            </a:extLst>
          </p:cNvPr>
          <p:cNvSpPr/>
          <p:nvPr/>
        </p:nvSpPr>
        <p:spPr>
          <a:xfrm>
            <a:off x="1242059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F5CEB6-A8FA-6360-7254-21100E1BBAE2}"/>
              </a:ext>
            </a:extLst>
          </p:cNvPr>
          <p:cNvSpPr/>
          <p:nvPr/>
        </p:nvSpPr>
        <p:spPr>
          <a:xfrm>
            <a:off x="1817125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779F5C-021B-523A-3004-BFD8EA747F79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1555140" y="2849150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89C446C-B126-F06F-CD60-93C1BC57579C}"/>
              </a:ext>
            </a:extLst>
          </p:cNvPr>
          <p:cNvSpPr/>
          <p:nvPr/>
        </p:nvSpPr>
        <p:spPr>
          <a:xfrm>
            <a:off x="943947" y="2995470"/>
            <a:ext cx="1504384" cy="1036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055309-040B-173F-66C7-EBC29C524C04}"/>
              </a:ext>
            </a:extLst>
          </p:cNvPr>
          <p:cNvSpPr/>
          <p:nvPr/>
        </p:nvSpPr>
        <p:spPr>
          <a:xfrm>
            <a:off x="1505641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9C894C-2A4D-4B30-0675-45D3B75B3BC8}"/>
              </a:ext>
            </a:extLst>
          </p:cNvPr>
          <p:cNvSpPr/>
          <p:nvPr/>
        </p:nvSpPr>
        <p:spPr>
          <a:xfrm>
            <a:off x="2080706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3DAA3E5-DD04-4BE4-F8A8-5CE1914AFEB6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1818723" y="2452828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4808E16-8560-6A80-6810-54F06DF0F01F}"/>
              </a:ext>
            </a:extLst>
          </p:cNvPr>
          <p:cNvSpPr/>
          <p:nvPr/>
        </p:nvSpPr>
        <p:spPr>
          <a:xfrm>
            <a:off x="820108" y="2289937"/>
            <a:ext cx="1731931" cy="9392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006D7E-A2ED-59BA-68BB-281A6F9294CF}"/>
              </a:ext>
            </a:extLst>
          </p:cNvPr>
          <p:cNvSpPr txBox="1"/>
          <p:nvPr/>
        </p:nvSpPr>
        <p:spPr>
          <a:xfrm>
            <a:off x="530651" y="3322309"/>
            <a:ext cx="23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40Gb, 10k+ regions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17C609-B2C7-4826-8CCB-FA01EAEF1C2B}"/>
              </a:ext>
            </a:extLst>
          </p:cNvPr>
          <p:cNvSpPr txBox="1"/>
          <p:nvPr/>
        </p:nvSpPr>
        <p:spPr>
          <a:xfrm>
            <a:off x="952294" y="186301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One Patient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47BBB0D-69D3-6045-9778-002FE31D5392}"/>
              </a:ext>
            </a:extLst>
          </p:cNvPr>
          <p:cNvSpPr/>
          <p:nvPr/>
        </p:nvSpPr>
        <p:spPr>
          <a:xfrm>
            <a:off x="445249" y="1772684"/>
            <a:ext cx="2509997" cy="204833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8E64D67-72DE-A701-2F88-A65AB95D4EBD}"/>
              </a:ext>
            </a:extLst>
          </p:cNvPr>
          <p:cNvGrpSpPr/>
          <p:nvPr/>
        </p:nvGrpSpPr>
        <p:grpSpPr>
          <a:xfrm>
            <a:off x="3114036" y="3886518"/>
            <a:ext cx="5032667" cy="1335618"/>
            <a:chOff x="904527" y="5432058"/>
            <a:chExt cx="4938110" cy="97272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9934A34-727E-C7EC-E89C-11D574FC5FE3}"/>
                </a:ext>
              </a:extLst>
            </p:cNvPr>
            <p:cNvSpPr/>
            <p:nvPr/>
          </p:nvSpPr>
          <p:spPr>
            <a:xfrm>
              <a:off x="904527" y="5432058"/>
              <a:ext cx="4938110" cy="9727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E38318-E75B-E419-E844-01E650FBFBA6}"/>
                </a:ext>
              </a:extLst>
            </p:cNvPr>
            <p:cNvSpPr txBox="1"/>
            <p:nvPr/>
          </p:nvSpPr>
          <p:spPr>
            <a:xfrm>
              <a:off x="2470661" y="5574902"/>
              <a:ext cx="33719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1604C3-A414-4E33-3CBE-B2A100DB2064}"/>
              </a:ext>
            </a:extLst>
          </p:cNvPr>
          <p:cNvGrpSpPr/>
          <p:nvPr/>
        </p:nvGrpSpPr>
        <p:grpSpPr>
          <a:xfrm>
            <a:off x="3100698" y="1772684"/>
            <a:ext cx="5032120" cy="2042240"/>
            <a:chOff x="3368583" y="1794712"/>
            <a:chExt cx="5032120" cy="20422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229DA6-66ED-2D61-3058-D938834FEB55}"/>
                </a:ext>
              </a:extLst>
            </p:cNvPr>
            <p:cNvSpPr txBox="1"/>
            <p:nvPr/>
          </p:nvSpPr>
          <p:spPr>
            <a:xfrm rot="16200000">
              <a:off x="3177108" y="2791042"/>
              <a:ext cx="1042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Patient</a:t>
              </a:r>
              <a:endParaRPr lang="en-US" b="1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35A529-6404-049B-BF8C-8A0A641A7ECB}"/>
                </a:ext>
              </a:extLst>
            </p:cNvPr>
            <p:cNvSpPr txBox="1"/>
            <p:nvPr/>
          </p:nvSpPr>
          <p:spPr>
            <a:xfrm>
              <a:off x="3791820" y="1837981"/>
              <a:ext cx="24531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>
                      <a:lumMod val="25000"/>
                    </a:schemeClr>
                  </a:solidFill>
                </a:rPr>
                <a:t>Pancreas Tumor Tissue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E10BEC-8CD8-225E-E1AF-26E07BDC1657}"/>
                </a:ext>
              </a:extLst>
            </p:cNvPr>
            <p:cNvSpPr txBox="1"/>
            <p:nvPr/>
          </p:nvSpPr>
          <p:spPr>
            <a:xfrm>
              <a:off x="6268528" y="1823584"/>
              <a:ext cx="17537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Matched </a:t>
              </a:r>
            </a:p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Plasma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29388F-30A0-5C17-A240-B4F835303C40}"/>
                </a:ext>
              </a:extLst>
            </p:cNvPr>
            <p:cNvSpPr txBox="1"/>
            <p:nvPr/>
          </p:nvSpPr>
          <p:spPr>
            <a:xfrm>
              <a:off x="3980138" y="3374322"/>
              <a:ext cx="2081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/>
                <a:t>Signal at position</a:t>
              </a: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EC890EB9-6047-6372-2F16-1286D800E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34" r="19122" b="85887"/>
            <a:stretch/>
          </p:blipFill>
          <p:spPr bwMode="auto">
            <a:xfrm>
              <a:off x="3984313" y="2501684"/>
              <a:ext cx="2068123" cy="82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2AA2191-2DA1-257B-17D7-1A4EF630033B}"/>
                </a:ext>
              </a:extLst>
            </p:cNvPr>
            <p:cNvCxnSpPr/>
            <p:nvPr/>
          </p:nvCxnSpPr>
          <p:spPr>
            <a:xfrm>
              <a:off x="6061171" y="2623173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35394E-E49B-3673-0EAD-D8A0B2A7200D}"/>
                </a:ext>
              </a:extLst>
            </p:cNvPr>
            <p:cNvCxnSpPr/>
            <p:nvPr/>
          </p:nvCxnSpPr>
          <p:spPr>
            <a:xfrm>
              <a:off x="6064965" y="2764367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3E2A15-0E8D-7672-AB78-DD54369C8095}"/>
                </a:ext>
              </a:extLst>
            </p:cNvPr>
            <p:cNvCxnSpPr/>
            <p:nvPr/>
          </p:nvCxnSpPr>
          <p:spPr>
            <a:xfrm>
              <a:off x="6061171" y="2926739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CCC19C-8A88-F111-F850-C718090BB7BE}"/>
                </a:ext>
              </a:extLst>
            </p:cNvPr>
            <p:cNvCxnSpPr/>
            <p:nvPr/>
          </p:nvCxnSpPr>
          <p:spPr>
            <a:xfrm>
              <a:off x="6064965" y="3067932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E67F9C-6EED-6A7E-44DB-7646036933A0}"/>
                </a:ext>
              </a:extLst>
            </p:cNvPr>
            <p:cNvCxnSpPr/>
            <p:nvPr/>
          </p:nvCxnSpPr>
          <p:spPr>
            <a:xfrm>
              <a:off x="6061171" y="3230304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2282BE3-F355-0EE9-EAF8-B31C7ECB1F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34" r="21346" b="92143"/>
            <a:stretch/>
          </p:blipFill>
          <p:spPr bwMode="auto">
            <a:xfrm>
              <a:off x="6281058" y="2494131"/>
              <a:ext cx="1741196" cy="823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5F493D9-DD84-F071-6FBE-5014262B5964}"/>
                </a:ext>
              </a:extLst>
            </p:cNvPr>
            <p:cNvSpPr/>
            <p:nvPr/>
          </p:nvSpPr>
          <p:spPr>
            <a:xfrm>
              <a:off x="3368583" y="1794712"/>
              <a:ext cx="5032120" cy="204224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782DAF3-A74B-F18F-FF5C-6642C8F64E2A}"/>
                </a:ext>
              </a:extLst>
            </p:cNvPr>
            <p:cNvCxnSpPr>
              <a:cxnSpLocks/>
            </p:cNvCxnSpPr>
            <p:nvPr/>
          </p:nvCxnSpPr>
          <p:spPr>
            <a:xfrm>
              <a:off x="3984310" y="2706054"/>
              <a:ext cx="4037944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4E724EE-476F-A3CC-4437-AD20BD16D2E5}"/>
                </a:ext>
              </a:extLst>
            </p:cNvPr>
            <p:cNvCxnSpPr>
              <a:cxnSpLocks/>
            </p:cNvCxnSpPr>
            <p:nvPr/>
          </p:nvCxnSpPr>
          <p:spPr>
            <a:xfrm>
              <a:off x="3984652" y="2849001"/>
              <a:ext cx="4037602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7ABAFE4-BA34-0795-E509-2AEDAE63B907}"/>
                </a:ext>
              </a:extLst>
            </p:cNvPr>
            <p:cNvCxnSpPr>
              <a:cxnSpLocks/>
            </p:cNvCxnSpPr>
            <p:nvPr/>
          </p:nvCxnSpPr>
          <p:spPr>
            <a:xfrm>
              <a:off x="3982928" y="3010854"/>
              <a:ext cx="4039326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5AEDEE3-6993-CA0C-377C-5E103A94BE9A}"/>
                </a:ext>
              </a:extLst>
            </p:cNvPr>
            <p:cNvCxnSpPr>
              <a:cxnSpLocks/>
            </p:cNvCxnSpPr>
            <p:nvPr/>
          </p:nvCxnSpPr>
          <p:spPr>
            <a:xfrm>
              <a:off x="3980139" y="3163254"/>
              <a:ext cx="4042115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1143E53-2237-8CF1-8555-2F20DE261318}"/>
                </a:ext>
              </a:extLst>
            </p:cNvPr>
            <p:cNvSpPr txBox="1"/>
            <p:nvPr/>
          </p:nvSpPr>
          <p:spPr>
            <a:xfrm>
              <a:off x="6111139" y="3378957"/>
              <a:ext cx="2081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/>
                <a:t>Signal at position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96D8F6-094E-F2EE-A50E-E4CEFE691112}"/>
              </a:ext>
            </a:extLst>
          </p:cNvPr>
          <p:cNvSpPr txBox="1"/>
          <p:nvPr/>
        </p:nvSpPr>
        <p:spPr>
          <a:xfrm>
            <a:off x="3100424" y="4208613"/>
            <a:ext cx="50326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But the majority of that data is non-tumor: cancer signal in plasma is extremely sparse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D966F-AF02-1FB6-F0A7-B45AB8D3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E801-2716-93BF-2789-07C0D731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5"/>
            <a:ext cx="11277600" cy="814621"/>
          </a:xfrm>
        </p:spPr>
        <p:txBody>
          <a:bodyPr/>
          <a:lstStyle/>
          <a:p>
            <a:r>
              <a:rPr lang="en-US" sz="3100">
                <a:latin typeface="Helvetica" pitchFamily="2" charset="0"/>
              </a:rPr>
              <a:t>Big data… but low signal: two major modeling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4B50E-5323-302D-C9F5-B6233D24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DA9222D-44EA-5EF8-7A2A-7A4F0AC0E854}"/>
              </a:ext>
            </a:extLst>
          </p:cNvPr>
          <p:cNvGrpSpPr/>
          <p:nvPr/>
        </p:nvGrpSpPr>
        <p:grpSpPr>
          <a:xfrm>
            <a:off x="434772" y="3882737"/>
            <a:ext cx="2534359" cy="1339399"/>
            <a:chOff x="2450911" y="5432057"/>
            <a:chExt cx="3410410" cy="133939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DDEC786-F430-197F-74FA-525D59364897}"/>
                </a:ext>
              </a:extLst>
            </p:cNvPr>
            <p:cNvSpPr/>
            <p:nvPr/>
          </p:nvSpPr>
          <p:spPr>
            <a:xfrm>
              <a:off x="2450911" y="5432057"/>
              <a:ext cx="3391725" cy="13393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4BDEA52-E40A-C175-3F4A-866B533682E6}"/>
                </a:ext>
              </a:extLst>
            </p:cNvPr>
            <p:cNvSpPr txBox="1"/>
            <p:nvPr/>
          </p:nvSpPr>
          <p:spPr>
            <a:xfrm>
              <a:off x="2489345" y="5480935"/>
              <a:ext cx="337197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Each patient generates a large, high-dimensional dataset</a:t>
              </a: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5486799-7AB4-2C09-E0F3-B2FF18A62CC4}"/>
              </a:ext>
            </a:extLst>
          </p:cNvPr>
          <p:cNvSpPr/>
          <p:nvPr/>
        </p:nvSpPr>
        <p:spPr>
          <a:xfrm>
            <a:off x="976042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3F5380-283C-43D7-E642-9D00131EE29F}"/>
              </a:ext>
            </a:extLst>
          </p:cNvPr>
          <p:cNvSpPr/>
          <p:nvPr/>
        </p:nvSpPr>
        <p:spPr>
          <a:xfrm>
            <a:off x="1551108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2104E9-4731-9959-ECBD-9BB4CDCBA799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1289124" y="2651445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5B48306-B207-60D5-FA2D-C99FCDA89FBF}"/>
              </a:ext>
            </a:extLst>
          </p:cNvPr>
          <p:cNvSpPr/>
          <p:nvPr/>
        </p:nvSpPr>
        <p:spPr>
          <a:xfrm>
            <a:off x="1242059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06FD3FC-AD34-C98B-6E20-52997D9B4D90}"/>
              </a:ext>
            </a:extLst>
          </p:cNvPr>
          <p:cNvSpPr/>
          <p:nvPr/>
        </p:nvSpPr>
        <p:spPr>
          <a:xfrm>
            <a:off x="1817125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CF82B1-B2EF-696C-455D-F1D61F214A54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1555140" y="2849150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1C4DB90-55C1-6323-B2DD-1FD167A57AD3}"/>
              </a:ext>
            </a:extLst>
          </p:cNvPr>
          <p:cNvSpPr/>
          <p:nvPr/>
        </p:nvSpPr>
        <p:spPr>
          <a:xfrm>
            <a:off x="943947" y="2995470"/>
            <a:ext cx="1504384" cy="1036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A3A637-B791-7642-CFF1-57A9DE69D05B}"/>
              </a:ext>
            </a:extLst>
          </p:cNvPr>
          <p:cNvSpPr/>
          <p:nvPr/>
        </p:nvSpPr>
        <p:spPr>
          <a:xfrm>
            <a:off x="1505641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97BDA1-C51F-C774-1309-6B90CDC33AEC}"/>
              </a:ext>
            </a:extLst>
          </p:cNvPr>
          <p:cNvSpPr/>
          <p:nvPr/>
        </p:nvSpPr>
        <p:spPr>
          <a:xfrm>
            <a:off x="2080706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E8C51C4-95FC-5AD7-10EB-D942FC3277AB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1818723" y="2452828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8BC90DF-B456-721E-39CA-4ED6340327F3}"/>
              </a:ext>
            </a:extLst>
          </p:cNvPr>
          <p:cNvSpPr/>
          <p:nvPr/>
        </p:nvSpPr>
        <p:spPr>
          <a:xfrm>
            <a:off x="820108" y="2289937"/>
            <a:ext cx="1731931" cy="9392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BBCF7F-0023-A331-24C4-0FB2AC73E961}"/>
              </a:ext>
            </a:extLst>
          </p:cNvPr>
          <p:cNvSpPr txBox="1"/>
          <p:nvPr/>
        </p:nvSpPr>
        <p:spPr>
          <a:xfrm>
            <a:off x="530651" y="3322309"/>
            <a:ext cx="23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40Gb, 10k+ regions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8701FE-2C8E-0794-0661-6DA57F12FA93}"/>
              </a:ext>
            </a:extLst>
          </p:cNvPr>
          <p:cNvSpPr txBox="1"/>
          <p:nvPr/>
        </p:nvSpPr>
        <p:spPr>
          <a:xfrm>
            <a:off x="952294" y="186301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One Patient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5DB7F2DA-B56B-9584-F819-09540E9D1A89}"/>
              </a:ext>
            </a:extLst>
          </p:cNvPr>
          <p:cNvSpPr/>
          <p:nvPr/>
        </p:nvSpPr>
        <p:spPr>
          <a:xfrm>
            <a:off x="445249" y="1772684"/>
            <a:ext cx="2509997" cy="204833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F2B06A5-AF2E-62C2-9D25-54C44A32151B}"/>
              </a:ext>
            </a:extLst>
          </p:cNvPr>
          <p:cNvGrpSpPr/>
          <p:nvPr/>
        </p:nvGrpSpPr>
        <p:grpSpPr>
          <a:xfrm>
            <a:off x="3100424" y="3886518"/>
            <a:ext cx="5046279" cy="1335618"/>
            <a:chOff x="4796549" y="3891745"/>
            <a:chExt cx="5253316" cy="97272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90E23E6-9D90-23F7-5EDB-9425DAEAA805}"/>
                </a:ext>
              </a:extLst>
            </p:cNvPr>
            <p:cNvGrpSpPr/>
            <p:nvPr/>
          </p:nvGrpSpPr>
          <p:grpSpPr>
            <a:xfrm>
              <a:off x="4810719" y="3891745"/>
              <a:ext cx="5239146" cy="972720"/>
              <a:chOff x="904527" y="5432058"/>
              <a:chExt cx="4938110" cy="972720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566D9625-E5CD-715A-AAE4-CAD31E092B4C}"/>
                  </a:ext>
                </a:extLst>
              </p:cNvPr>
              <p:cNvSpPr/>
              <p:nvPr/>
            </p:nvSpPr>
            <p:spPr>
              <a:xfrm>
                <a:off x="904527" y="5432058"/>
                <a:ext cx="4938110" cy="9727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FF9A4C-650A-6D64-96E1-036D30621822}"/>
                  </a:ext>
                </a:extLst>
              </p:cNvPr>
              <p:cNvSpPr txBox="1"/>
              <p:nvPr/>
            </p:nvSpPr>
            <p:spPr>
              <a:xfrm>
                <a:off x="2470661" y="5574902"/>
                <a:ext cx="337197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EBED906-DB61-ADAD-E056-2099450E0B7D}"/>
                </a:ext>
              </a:extLst>
            </p:cNvPr>
            <p:cNvSpPr txBox="1"/>
            <p:nvPr/>
          </p:nvSpPr>
          <p:spPr>
            <a:xfrm>
              <a:off x="4796549" y="4126324"/>
              <a:ext cx="5239147" cy="4707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But the majority of that data is non-tumor: cancer signal in plasma is extremely sparse</a:t>
              </a:r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218589-C431-9455-9185-9627A4ABC990}"/>
              </a:ext>
            </a:extLst>
          </p:cNvPr>
          <p:cNvGrpSpPr/>
          <p:nvPr/>
        </p:nvGrpSpPr>
        <p:grpSpPr>
          <a:xfrm>
            <a:off x="3100698" y="1772684"/>
            <a:ext cx="5032120" cy="2042240"/>
            <a:chOff x="3368583" y="1794712"/>
            <a:chExt cx="5032120" cy="20422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7A7D7-93BF-5FA9-84CD-10B1C2C4FEF0}"/>
                </a:ext>
              </a:extLst>
            </p:cNvPr>
            <p:cNvSpPr txBox="1"/>
            <p:nvPr/>
          </p:nvSpPr>
          <p:spPr>
            <a:xfrm rot="16200000">
              <a:off x="3177108" y="2791042"/>
              <a:ext cx="1042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Patient</a:t>
              </a:r>
              <a:endParaRPr lang="en-US" b="1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9E25DC-14CA-E510-E49A-201E1C207FF0}"/>
                </a:ext>
              </a:extLst>
            </p:cNvPr>
            <p:cNvSpPr txBox="1"/>
            <p:nvPr/>
          </p:nvSpPr>
          <p:spPr>
            <a:xfrm>
              <a:off x="3791820" y="1837981"/>
              <a:ext cx="24531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>
                      <a:lumMod val="25000"/>
                    </a:schemeClr>
                  </a:solidFill>
                </a:rPr>
                <a:t>Pancreas Tumor Tissue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DB0871-0F33-2DA9-432B-0FC37BD390B7}"/>
                </a:ext>
              </a:extLst>
            </p:cNvPr>
            <p:cNvSpPr txBox="1"/>
            <p:nvPr/>
          </p:nvSpPr>
          <p:spPr>
            <a:xfrm>
              <a:off x="6268528" y="1823584"/>
              <a:ext cx="17537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Matched </a:t>
              </a:r>
            </a:p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Plasma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C81FEA-177B-FB99-F62C-E4BC5ABDD10A}"/>
                </a:ext>
              </a:extLst>
            </p:cNvPr>
            <p:cNvSpPr txBox="1"/>
            <p:nvPr/>
          </p:nvSpPr>
          <p:spPr>
            <a:xfrm>
              <a:off x="3980138" y="3374322"/>
              <a:ext cx="2081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/>
                <a:t>Signal at position</a:t>
              </a: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EBEA2582-0CAE-19B1-7012-768A99B0A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34" r="19122" b="85887"/>
            <a:stretch/>
          </p:blipFill>
          <p:spPr bwMode="auto">
            <a:xfrm>
              <a:off x="3984313" y="2501684"/>
              <a:ext cx="2068123" cy="82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08CB2A-4A57-057D-DB22-CFD7AF552411}"/>
                </a:ext>
              </a:extLst>
            </p:cNvPr>
            <p:cNvCxnSpPr/>
            <p:nvPr/>
          </p:nvCxnSpPr>
          <p:spPr>
            <a:xfrm>
              <a:off x="6061171" y="2623173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DA0712-6749-7737-4913-EEF11A1CE0E6}"/>
                </a:ext>
              </a:extLst>
            </p:cNvPr>
            <p:cNvCxnSpPr/>
            <p:nvPr/>
          </p:nvCxnSpPr>
          <p:spPr>
            <a:xfrm>
              <a:off x="6064965" y="2764367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5CD9C5-45EF-D956-4C46-F07429E6ADFE}"/>
                </a:ext>
              </a:extLst>
            </p:cNvPr>
            <p:cNvCxnSpPr/>
            <p:nvPr/>
          </p:nvCxnSpPr>
          <p:spPr>
            <a:xfrm>
              <a:off x="6061171" y="2926739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909E05E-705B-E2F7-E149-113376F95B5F}"/>
                </a:ext>
              </a:extLst>
            </p:cNvPr>
            <p:cNvCxnSpPr/>
            <p:nvPr/>
          </p:nvCxnSpPr>
          <p:spPr>
            <a:xfrm>
              <a:off x="6064965" y="3067932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EBFE1B-42E4-0A5D-81BF-5FA286235837}"/>
                </a:ext>
              </a:extLst>
            </p:cNvPr>
            <p:cNvCxnSpPr/>
            <p:nvPr/>
          </p:nvCxnSpPr>
          <p:spPr>
            <a:xfrm>
              <a:off x="6061171" y="3230304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9DB9675-1C50-DB17-8532-F667D5367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34" r="21346" b="92143"/>
            <a:stretch/>
          </p:blipFill>
          <p:spPr bwMode="auto">
            <a:xfrm>
              <a:off x="6281058" y="2494131"/>
              <a:ext cx="1741196" cy="823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C11090AE-C286-7D61-F3B3-6323BE5CAEA8}"/>
                </a:ext>
              </a:extLst>
            </p:cNvPr>
            <p:cNvSpPr/>
            <p:nvPr/>
          </p:nvSpPr>
          <p:spPr>
            <a:xfrm>
              <a:off x="3368583" y="1794712"/>
              <a:ext cx="5032120" cy="204224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E56978-AC57-5950-170C-AB57E05C7891}"/>
                </a:ext>
              </a:extLst>
            </p:cNvPr>
            <p:cNvCxnSpPr>
              <a:cxnSpLocks/>
            </p:cNvCxnSpPr>
            <p:nvPr/>
          </p:nvCxnSpPr>
          <p:spPr>
            <a:xfrm>
              <a:off x="3984310" y="2706054"/>
              <a:ext cx="4037944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2FBC744-2B51-5C6C-7723-062B6CBDC091}"/>
                </a:ext>
              </a:extLst>
            </p:cNvPr>
            <p:cNvCxnSpPr>
              <a:cxnSpLocks/>
            </p:cNvCxnSpPr>
            <p:nvPr/>
          </p:nvCxnSpPr>
          <p:spPr>
            <a:xfrm>
              <a:off x="3984652" y="2849001"/>
              <a:ext cx="4037602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DBDC464-C574-C636-C085-C4F3A223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982928" y="3010854"/>
              <a:ext cx="4039326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F7AAD39-FE4E-6BEA-2BD7-F43080ED1A8E}"/>
                </a:ext>
              </a:extLst>
            </p:cNvPr>
            <p:cNvCxnSpPr>
              <a:cxnSpLocks/>
            </p:cNvCxnSpPr>
            <p:nvPr/>
          </p:nvCxnSpPr>
          <p:spPr>
            <a:xfrm>
              <a:off x="3980139" y="3163254"/>
              <a:ext cx="4042115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F5F2DA-9D0C-485C-DEFD-5D71B86380F5}"/>
                </a:ext>
              </a:extLst>
            </p:cNvPr>
            <p:cNvSpPr txBox="1"/>
            <p:nvPr/>
          </p:nvSpPr>
          <p:spPr>
            <a:xfrm>
              <a:off x="6111139" y="3378957"/>
              <a:ext cx="2081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/>
                <a:t>Signal at position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8A43F2B4-D37E-DCC8-57E3-153096CB979F}"/>
              </a:ext>
            </a:extLst>
          </p:cNvPr>
          <p:cNvSpPr/>
          <p:nvPr/>
        </p:nvSpPr>
        <p:spPr>
          <a:xfrm>
            <a:off x="8778829" y="2028588"/>
            <a:ext cx="3124595" cy="14747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6EA707-F8F8-5B9F-1E99-5FBB699DFD60}"/>
              </a:ext>
            </a:extLst>
          </p:cNvPr>
          <p:cNvSpPr txBox="1"/>
          <p:nvPr/>
        </p:nvSpPr>
        <p:spPr>
          <a:xfrm>
            <a:off x="8788612" y="2366835"/>
            <a:ext cx="3114812" cy="92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1. Need highly sensitive models that are robust to noise</a:t>
            </a: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58B4B5-76BE-E19E-CAC3-E02EAB2D6FB6}"/>
              </a:ext>
            </a:extLst>
          </p:cNvPr>
          <p:cNvCxnSpPr>
            <a:stCxn id="68" idx="3"/>
            <a:endCxn id="64" idx="1"/>
          </p:cNvCxnSpPr>
          <p:nvPr/>
        </p:nvCxnSpPr>
        <p:spPr>
          <a:xfrm flipV="1">
            <a:off x="8146703" y="2765974"/>
            <a:ext cx="632126" cy="178835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6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4D289-854C-5EFB-38AC-2822AC59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8523-EE24-D5FA-3B2F-1EFCD5B2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75"/>
            <a:ext cx="11277600" cy="814621"/>
          </a:xfrm>
        </p:spPr>
        <p:txBody>
          <a:bodyPr/>
          <a:lstStyle/>
          <a:p>
            <a:r>
              <a:rPr lang="en-US" sz="3100">
                <a:latin typeface="Helvetica" pitchFamily="2" charset="0"/>
              </a:rPr>
              <a:t>Big data… but low signal: two major modeling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0DCE4-EFD3-8BC6-6DEF-02BC3AED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CFE3-3434-6145-B87C-35D28FEFD64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3C6A2F2-E9F1-0492-ED3D-77ACCBA353C0}"/>
              </a:ext>
            </a:extLst>
          </p:cNvPr>
          <p:cNvGrpSpPr/>
          <p:nvPr/>
        </p:nvGrpSpPr>
        <p:grpSpPr>
          <a:xfrm>
            <a:off x="434772" y="3882737"/>
            <a:ext cx="2534359" cy="1339399"/>
            <a:chOff x="2450911" y="5432057"/>
            <a:chExt cx="3410410" cy="133939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289B4A8-537B-43A4-9003-D444156EA039}"/>
                </a:ext>
              </a:extLst>
            </p:cNvPr>
            <p:cNvSpPr/>
            <p:nvPr/>
          </p:nvSpPr>
          <p:spPr>
            <a:xfrm>
              <a:off x="2450911" y="5432057"/>
              <a:ext cx="3391725" cy="13393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2F0D99-31EF-3B82-3542-06EBEE2A53F8}"/>
                </a:ext>
              </a:extLst>
            </p:cNvPr>
            <p:cNvSpPr txBox="1"/>
            <p:nvPr/>
          </p:nvSpPr>
          <p:spPr>
            <a:xfrm>
              <a:off x="2489345" y="5480935"/>
              <a:ext cx="3371976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Each patient generates a large, high-dimensional dataset</a:t>
              </a: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E93AB50-2773-0B5D-B62D-66C5467B94E8}"/>
              </a:ext>
            </a:extLst>
          </p:cNvPr>
          <p:cNvSpPr/>
          <p:nvPr/>
        </p:nvSpPr>
        <p:spPr>
          <a:xfrm>
            <a:off x="976042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C9727B-837C-8106-D029-4BA42BD9B90F}"/>
              </a:ext>
            </a:extLst>
          </p:cNvPr>
          <p:cNvSpPr/>
          <p:nvPr/>
        </p:nvSpPr>
        <p:spPr>
          <a:xfrm>
            <a:off x="1551108" y="2599147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84C54D-2A85-D4A7-B149-B0A87D0B92B0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1289124" y="2651445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3AAF876-C5C7-B45B-D90E-7F47412201ED}"/>
              </a:ext>
            </a:extLst>
          </p:cNvPr>
          <p:cNvSpPr/>
          <p:nvPr/>
        </p:nvSpPr>
        <p:spPr>
          <a:xfrm>
            <a:off x="1242059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B1C731-ABA1-C40A-C9C2-0B7F8C65218D}"/>
              </a:ext>
            </a:extLst>
          </p:cNvPr>
          <p:cNvSpPr/>
          <p:nvPr/>
        </p:nvSpPr>
        <p:spPr>
          <a:xfrm>
            <a:off x="1817125" y="2796853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F48BE3-F4F6-44B4-029D-7C8E9D9E83F4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1555140" y="2849150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5C670BD-7C9D-A0C7-A431-86B8AAA520C2}"/>
              </a:ext>
            </a:extLst>
          </p:cNvPr>
          <p:cNvSpPr/>
          <p:nvPr/>
        </p:nvSpPr>
        <p:spPr>
          <a:xfrm>
            <a:off x="943947" y="2995470"/>
            <a:ext cx="1504384" cy="1036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44966F-617B-15AE-CF72-994E7F6A5DD3}"/>
              </a:ext>
            </a:extLst>
          </p:cNvPr>
          <p:cNvSpPr/>
          <p:nvPr/>
        </p:nvSpPr>
        <p:spPr>
          <a:xfrm>
            <a:off x="1505641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E7B733-1305-5AB1-7586-FB7A1F24C971}"/>
              </a:ext>
            </a:extLst>
          </p:cNvPr>
          <p:cNvSpPr/>
          <p:nvPr/>
        </p:nvSpPr>
        <p:spPr>
          <a:xfrm>
            <a:off x="2080706" y="2400530"/>
            <a:ext cx="313081" cy="1045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D25402D-3617-2958-EF55-0CC60166E634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1818723" y="2452828"/>
            <a:ext cx="2619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B938D45-FA23-DABD-E154-8D8816B1CFD9}"/>
              </a:ext>
            </a:extLst>
          </p:cNvPr>
          <p:cNvSpPr/>
          <p:nvPr/>
        </p:nvSpPr>
        <p:spPr>
          <a:xfrm>
            <a:off x="820108" y="2289937"/>
            <a:ext cx="1731931" cy="9392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1B2CC3-884A-9A05-F3BA-29F88BEE0951}"/>
              </a:ext>
            </a:extLst>
          </p:cNvPr>
          <p:cNvSpPr txBox="1"/>
          <p:nvPr/>
        </p:nvSpPr>
        <p:spPr>
          <a:xfrm>
            <a:off x="530651" y="3322309"/>
            <a:ext cx="23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40Gb, 10k+ regions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DFC21F0-F7E3-65F9-BB72-6F08C6838B90}"/>
              </a:ext>
            </a:extLst>
          </p:cNvPr>
          <p:cNvSpPr txBox="1"/>
          <p:nvPr/>
        </p:nvSpPr>
        <p:spPr>
          <a:xfrm>
            <a:off x="952294" y="186301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One Patient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04875FB-8EB9-A1CB-4648-F33145833F7D}"/>
              </a:ext>
            </a:extLst>
          </p:cNvPr>
          <p:cNvSpPr/>
          <p:nvPr/>
        </p:nvSpPr>
        <p:spPr>
          <a:xfrm>
            <a:off x="445249" y="1772684"/>
            <a:ext cx="2509997" cy="2048338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8FE8FC0-1DC3-B957-C999-B4A713B3BA38}"/>
              </a:ext>
            </a:extLst>
          </p:cNvPr>
          <p:cNvGrpSpPr/>
          <p:nvPr/>
        </p:nvGrpSpPr>
        <p:grpSpPr>
          <a:xfrm>
            <a:off x="3114036" y="3886518"/>
            <a:ext cx="5032667" cy="1335618"/>
            <a:chOff x="904527" y="5432058"/>
            <a:chExt cx="4938110" cy="97272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7CD1FA7C-3D66-208E-1BD0-3CB781C17B1A}"/>
                </a:ext>
              </a:extLst>
            </p:cNvPr>
            <p:cNvSpPr/>
            <p:nvPr/>
          </p:nvSpPr>
          <p:spPr>
            <a:xfrm>
              <a:off x="904527" y="5432058"/>
              <a:ext cx="4938110" cy="9727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9FB797B-C62C-EA96-1096-0F6A3E026595}"/>
                </a:ext>
              </a:extLst>
            </p:cNvPr>
            <p:cNvSpPr txBox="1"/>
            <p:nvPr/>
          </p:nvSpPr>
          <p:spPr>
            <a:xfrm>
              <a:off x="2470661" y="5574902"/>
              <a:ext cx="33719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6A2113-B201-CF0D-D42C-31D2FFC42A94}"/>
              </a:ext>
            </a:extLst>
          </p:cNvPr>
          <p:cNvGrpSpPr/>
          <p:nvPr/>
        </p:nvGrpSpPr>
        <p:grpSpPr>
          <a:xfrm>
            <a:off x="3100698" y="1772684"/>
            <a:ext cx="5032120" cy="2042240"/>
            <a:chOff x="3368583" y="1794712"/>
            <a:chExt cx="5032120" cy="20422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821D19-7D60-E85C-3B65-F73D6B18736F}"/>
                </a:ext>
              </a:extLst>
            </p:cNvPr>
            <p:cNvSpPr txBox="1"/>
            <p:nvPr/>
          </p:nvSpPr>
          <p:spPr>
            <a:xfrm rot="16200000">
              <a:off x="3177108" y="2791042"/>
              <a:ext cx="1042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Patient</a:t>
              </a:r>
              <a:endParaRPr lang="en-US" b="1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4831E8-AABC-DA2F-6907-CA0BB80FAAA7}"/>
                </a:ext>
              </a:extLst>
            </p:cNvPr>
            <p:cNvSpPr txBox="1"/>
            <p:nvPr/>
          </p:nvSpPr>
          <p:spPr>
            <a:xfrm>
              <a:off x="3791820" y="1837981"/>
              <a:ext cx="24531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>
                      <a:lumMod val="25000"/>
                    </a:schemeClr>
                  </a:solidFill>
                </a:rPr>
                <a:t>Pancreas Tumor Tissue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D61AE8-87BD-64BB-C8DF-F80F2D4536A9}"/>
                </a:ext>
              </a:extLst>
            </p:cNvPr>
            <p:cNvSpPr txBox="1"/>
            <p:nvPr/>
          </p:nvSpPr>
          <p:spPr>
            <a:xfrm>
              <a:off x="6268528" y="1823584"/>
              <a:ext cx="17537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Matched </a:t>
              </a:r>
            </a:p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Plasma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77A0EE-750C-41C6-1986-FCDCEED233D3}"/>
                </a:ext>
              </a:extLst>
            </p:cNvPr>
            <p:cNvSpPr txBox="1"/>
            <p:nvPr/>
          </p:nvSpPr>
          <p:spPr>
            <a:xfrm>
              <a:off x="3980138" y="3374322"/>
              <a:ext cx="2081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/>
                <a:t>Signal at position</a:t>
              </a: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F97A177F-CF7B-CC58-4D51-3F71D92D24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34" r="19122" b="85887"/>
            <a:stretch/>
          </p:blipFill>
          <p:spPr bwMode="auto">
            <a:xfrm>
              <a:off x="3984313" y="2501684"/>
              <a:ext cx="2068123" cy="82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410586-AFDD-E7BC-841E-05542C472FED}"/>
                </a:ext>
              </a:extLst>
            </p:cNvPr>
            <p:cNvCxnSpPr/>
            <p:nvPr/>
          </p:nvCxnSpPr>
          <p:spPr>
            <a:xfrm>
              <a:off x="6061171" y="2623173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508EEAE-26E7-EEEC-E066-E5F3EABF414A}"/>
                </a:ext>
              </a:extLst>
            </p:cNvPr>
            <p:cNvCxnSpPr/>
            <p:nvPr/>
          </p:nvCxnSpPr>
          <p:spPr>
            <a:xfrm>
              <a:off x="6064965" y="2764367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C8A65A-9AFA-4699-FB1D-0FD1A5375D02}"/>
                </a:ext>
              </a:extLst>
            </p:cNvPr>
            <p:cNvCxnSpPr/>
            <p:nvPr/>
          </p:nvCxnSpPr>
          <p:spPr>
            <a:xfrm>
              <a:off x="6061171" y="2926739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BE7BDA-4A94-BC13-F8EC-128AE636DF78}"/>
                </a:ext>
              </a:extLst>
            </p:cNvPr>
            <p:cNvCxnSpPr/>
            <p:nvPr/>
          </p:nvCxnSpPr>
          <p:spPr>
            <a:xfrm>
              <a:off x="6064965" y="3067932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CF12EA-4D3F-BCF6-91E6-9FACA688DF15}"/>
                </a:ext>
              </a:extLst>
            </p:cNvPr>
            <p:cNvCxnSpPr/>
            <p:nvPr/>
          </p:nvCxnSpPr>
          <p:spPr>
            <a:xfrm>
              <a:off x="6061171" y="3230304"/>
              <a:ext cx="644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5A0CD11-2DFE-4166-729A-7C882DF15A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34" r="21346" b="92143"/>
            <a:stretch/>
          </p:blipFill>
          <p:spPr bwMode="auto">
            <a:xfrm>
              <a:off x="6281058" y="2494131"/>
              <a:ext cx="1741196" cy="823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765481E4-0668-2B69-57AD-0CA582602963}"/>
                </a:ext>
              </a:extLst>
            </p:cNvPr>
            <p:cNvSpPr/>
            <p:nvPr/>
          </p:nvSpPr>
          <p:spPr>
            <a:xfrm>
              <a:off x="3368583" y="1794712"/>
              <a:ext cx="5032120" cy="204224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9EDF62E-D898-0F1C-A0D4-BD3A2306DCCB}"/>
                </a:ext>
              </a:extLst>
            </p:cNvPr>
            <p:cNvCxnSpPr>
              <a:cxnSpLocks/>
            </p:cNvCxnSpPr>
            <p:nvPr/>
          </p:nvCxnSpPr>
          <p:spPr>
            <a:xfrm>
              <a:off x="3984310" y="2706054"/>
              <a:ext cx="4037944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F3B29-9EDA-5489-5F8E-8020BD76CE56}"/>
                </a:ext>
              </a:extLst>
            </p:cNvPr>
            <p:cNvCxnSpPr>
              <a:cxnSpLocks/>
            </p:cNvCxnSpPr>
            <p:nvPr/>
          </p:nvCxnSpPr>
          <p:spPr>
            <a:xfrm>
              <a:off x="3984652" y="2849001"/>
              <a:ext cx="4037602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340C21B-180F-3540-275E-6A9B27BE3F70}"/>
                </a:ext>
              </a:extLst>
            </p:cNvPr>
            <p:cNvCxnSpPr>
              <a:cxnSpLocks/>
            </p:cNvCxnSpPr>
            <p:nvPr/>
          </p:nvCxnSpPr>
          <p:spPr>
            <a:xfrm>
              <a:off x="3982928" y="3010854"/>
              <a:ext cx="4039326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D142666-B7B6-1AAB-BB1D-D7B8F729DF94}"/>
                </a:ext>
              </a:extLst>
            </p:cNvPr>
            <p:cNvCxnSpPr>
              <a:cxnSpLocks/>
            </p:cNvCxnSpPr>
            <p:nvPr/>
          </p:nvCxnSpPr>
          <p:spPr>
            <a:xfrm>
              <a:off x="3980139" y="3163254"/>
              <a:ext cx="4042115" cy="0"/>
            </a:xfrm>
            <a:prstGeom prst="line">
              <a:avLst/>
            </a:prstGeom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4C75814-216B-DA99-61D1-A6DB0ED4E140}"/>
                </a:ext>
              </a:extLst>
            </p:cNvPr>
            <p:cNvSpPr txBox="1"/>
            <p:nvPr/>
          </p:nvSpPr>
          <p:spPr>
            <a:xfrm>
              <a:off x="6111139" y="3378957"/>
              <a:ext cx="2081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/>
                <a:t>Signal at position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714094CC-0BCB-87BA-2B3A-4EE9DDAC7AEF}"/>
              </a:ext>
            </a:extLst>
          </p:cNvPr>
          <p:cNvSpPr/>
          <p:nvPr/>
        </p:nvSpPr>
        <p:spPr>
          <a:xfrm>
            <a:off x="8778829" y="2028588"/>
            <a:ext cx="3124595" cy="14747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E3C0FA-27E1-F44E-6143-BA5136A0BF2B}"/>
              </a:ext>
            </a:extLst>
          </p:cNvPr>
          <p:cNvSpPr txBox="1"/>
          <p:nvPr/>
        </p:nvSpPr>
        <p:spPr>
          <a:xfrm>
            <a:off x="8788612" y="2366835"/>
            <a:ext cx="3114812" cy="92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1. Need highly sensitive models that are robust to noise</a:t>
            </a:r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C8232834-C5CA-57B5-B262-907C9763CC09}"/>
              </a:ext>
            </a:extLst>
          </p:cNvPr>
          <p:cNvSpPr/>
          <p:nvPr/>
        </p:nvSpPr>
        <p:spPr>
          <a:xfrm>
            <a:off x="8778829" y="3826817"/>
            <a:ext cx="3124595" cy="13953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256204-11BC-1F7E-B0E6-C43974C606A5}"/>
              </a:ext>
            </a:extLst>
          </p:cNvPr>
          <p:cNvSpPr txBox="1"/>
          <p:nvPr/>
        </p:nvSpPr>
        <p:spPr>
          <a:xfrm>
            <a:off x="8788612" y="4073690"/>
            <a:ext cx="312459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2. Training such models requires more data than is available in sparse plasma</a:t>
            </a: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FBCB79-C771-4F75-5BEF-D6D70EF8895D}"/>
              </a:ext>
            </a:extLst>
          </p:cNvPr>
          <p:cNvCxnSpPr>
            <a:cxnSpLocks/>
            <a:stCxn id="68" idx="3"/>
            <a:endCxn id="77" idx="1"/>
          </p:cNvCxnSpPr>
          <p:nvPr/>
        </p:nvCxnSpPr>
        <p:spPr>
          <a:xfrm flipV="1">
            <a:off x="8146703" y="4535355"/>
            <a:ext cx="641909" cy="1897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7D19E2-004F-EF1F-3CED-2FD4154F417F}"/>
              </a:ext>
            </a:extLst>
          </p:cNvPr>
          <p:cNvCxnSpPr/>
          <p:nvPr/>
        </p:nvCxnSpPr>
        <p:spPr>
          <a:xfrm flipV="1">
            <a:off x="8146703" y="2765974"/>
            <a:ext cx="632126" cy="178835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2F66E4-3A44-0A71-4112-182C86FC968D}"/>
              </a:ext>
            </a:extLst>
          </p:cNvPr>
          <p:cNvSpPr txBox="1"/>
          <p:nvPr/>
        </p:nvSpPr>
        <p:spPr>
          <a:xfrm>
            <a:off x="3100424" y="4208613"/>
            <a:ext cx="50326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But the majority of that data is non-tumor: cancer signal in plasma is extremely sparse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53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DF&quot; g=&quot;84&quot; b=&quot;82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Harbinger">
      <a:dk1>
        <a:srgbClr val="000000"/>
      </a:dk1>
      <a:lt1>
        <a:srgbClr val="FEFFFE"/>
      </a:lt1>
      <a:dk2>
        <a:srgbClr val="515151"/>
      </a:dk2>
      <a:lt2>
        <a:srgbClr val="CBCBCB"/>
      </a:lt2>
      <a:accent1>
        <a:srgbClr val="32C3BD"/>
      </a:accent1>
      <a:accent2>
        <a:srgbClr val="051A2B"/>
      </a:accent2>
      <a:accent3>
        <a:srgbClr val="FD9800"/>
      </a:accent3>
      <a:accent4>
        <a:srgbClr val="09646D"/>
      </a:accent4>
      <a:accent5>
        <a:srgbClr val="D3D3D3"/>
      </a:accent5>
      <a:accent6>
        <a:srgbClr val="9B9B9B"/>
      </a:accent6>
      <a:hlink>
        <a:srgbClr val="0432FF"/>
      </a:hlink>
      <a:folHlink>
        <a:srgbClr val="9B9B9B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9CF82D4-884E-4D43-B83B-453A62CF36B7}" vid="{8F693158-2855-3641-98FE-F70CCF154110}"/>
    </a:ext>
  </a:extLst>
</a:theme>
</file>

<file path=ppt/theme/theme2.xml><?xml version="1.0" encoding="utf-8"?>
<a:theme xmlns:a="http://schemas.openxmlformats.org/drawingml/2006/main" name="2_Office Theme">
  <a:themeElements>
    <a:clrScheme name="Harbinger 1">
      <a:dk1>
        <a:srgbClr val="000000"/>
      </a:dk1>
      <a:lt1>
        <a:srgbClr val="FEFFFE"/>
      </a:lt1>
      <a:dk2>
        <a:srgbClr val="515151"/>
      </a:dk2>
      <a:lt2>
        <a:srgbClr val="CBCBCB"/>
      </a:lt2>
      <a:accent1>
        <a:srgbClr val="32C3BD"/>
      </a:accent1>
      <a:accent2>
        <a:srgbClr val="051A2B"/>
      </a:accent2>
      <a:accent3>
        <a:srgbClr val="FD9800"/>
      </a:accent3>
      <a:accent4>
        <a:srgbClr val="09646D"/>
      </a:accent4>
      <a:accent5>
        <a:srgbClr val="D3D3D3"/>
      </a:accent5>
      <a:accent6>
        <a:srgbClr val="9B9B9B"/>
      </a:accent6>
      <a:hlink>
        <a:srgbClr val="0432FF"/>
      </a:hlink>
      <a:folHlink>
        <a:srgbClr val="9B9B9B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9CF82D4-884E-4D43-B83B-453A62CF36B7}" vid="{8F693158-2855-3641-98FE-F70CCF154110}"/>
    </a:ext>
  </a:extLst>
</a:theme>
</file>

<file path=ppt/theme/theme3.xml><?xml version="1.0" encoding="utf-8"?>
<a:theme xmlns:a="http://schemas.openxmlformats.org/drawingml/2006/main" name="2_Office Theme">
  <a:themeElements>
    <a:clrScheme name="Flagship Color Palette">
      <a:dk1>
        <a:srgbClr val="000000"/>
      </a:dk1>
      <a:lt1>
        <a:srgbClr val="FEFFFE"/>
      </a:lt1>
      <a:dk2>
        <a:srgbClr val="515151"/>
      </a:dk2>
      <a:lt2>
        <a:srgbClr val="CBCBCB"/>
      </a:lt2>
      <a:accent1>
        <a:srgbClr val="2B6C91"/>
      </a:accent1>
      <a:accent2>
        <a:srgbClr val="BD3430"/>
      </a:accent2>
      <a:accent3>
        <a:srgbClr val="EEBF4E"/>
      </a:accent3>
      <a:accent4>
        <a:srgbClr val="49A25B"/>
      </a:accent4>
      <a:accent5>
        <a:srgbClr val="C0DBE5"/>
      </a:accent5>
      <a:accent6>
        <a:srgbClr val="D3CEBF"/>
      </a:accent6>
      <a:hlink>
        <a:srgbClr val="0432FF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9CF82D4-884E-4D43-B83B-453A62CF36B7}" vid="{8F693158-2855-3641-98FE-F70CCF1541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8D0D0E44AACD40B1FA3B4B013EE112" ma:contentTypeVersion="4" ma:contentTypeDescription="Create a new document." ma:contentTypeScope="" ma:versionID="960101ca639aaebd43cbd63bea773318">
  <xsd:schema xmlns:xsd="http://www.w3.org/2001/XMLSchema" xmlns:xs="http://www.w3.org/2001/XMLSchema" xmlns:p="http://schemas.microsoft.com/office/2006/metadata/properties" xmlns:ns2="327803c3-57fc-4ce1-8399-a07731890e86" targetNamespace="http://schemas.microsoft.com/office/2006/metadata/properties" ma:root="true" ma:fieldsID="5efbe7cf03f6ccef6aa508787c48bb8a" ns2:_="">
    <xsd:import namespace="327803c3-57fc-4ce1-8399-a07731890e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803c3-57fc-4ce1-8399-a07731890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1A41C-D1CE-497C-AB82-52EC814312CF}"/>
</file>

<file path=customXml/itemProps2.xml><?xml version="1.0" encoding="utf-8"?>
<ds:datastoreItem xmlns:ds="http://schemas.openxmlformats.org/officeDocument/2006/customXml" ds:itemID="{ACF50BB1-EA0C-4B4C-85A4-83E3981C52A9}">
  <ds:schemaRefs>
    <ds:schemaRef ds:uri="http://purl.org/dc/dcmitype/"/>
    <ds:schemaRef ds:uri="8991fefb-c7f9-425f-a932-31038888a0f5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3F1E8C-FE7F-4843-B289-DB14D067C05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302d319-b3c3-426a-a42f-1bea558b9361}" enabled="0" method="" siteId="{1302d319-b3c3-426a-a42f-1bea558b93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5589</Words>
  <Application>Microsoft Macintosh PowerPoint</Application>
  <PresentationFormat>Widescreen</PresentationFormat>
  <Paragraphs>1189</Paragraphs>
  <Slides>44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Aptos</vt:lpstr>
      <vt:lpstr>Aptos Narrow</vt:lpstr>
      <vt:lpstr>Arial</vt:lpstr>
      <vt:lpstr>Calibri</vt:lpstr>
      <vt:lpstr>Courier New</vt:lpstr>
      <vt:lpstr>Helvetica</vt:lpstr>
      <vt:lpstr>Menlo</vt:lpstr>
      <vt:lpstr>Office Theme</vt:lpstr>
      <vt:lpstr>2_Office Theme</vt:lpstr>
      <vt:lpstr>2_Office Theme</vt:lpstr>
      <vt:lpstr>think-cell Slide</vt:lpstr>
      <vt:lpstr>PowerPoint Presentation</vt:lpstr>
      <vt:lpstr>PowerPoint Presentation</vt:lpstr>
      <vt:lpstr>Early cancer detection via Harbinger’s liquid biopsy</vt:lpstr>
      <vt:lpstr>Early cancer detection via Harbinger’s liquid biopsy</vt:lpstr>
      <vt:lpstr>Focus of this talk: Computational</vt:lpstr>
      <vt:lpstr>Big data… but low signal: two major modeling challenges</vt:lpstr>
      <vt:lpstr>Big data… but low signal: two major modeling challenges</vt:lpstr>
      <vt:lpstr>Big data… but low signal: two major modeling challenges</vt:lpstr>
      <vt:lpstr>Big data… but low signal: two major modeling challenges</vt:lpstr>
      <vt:lpstr>Contributions</vt:lpstr>
      <vt:lpstr>Background: DNA Methylation</vt:lpstr>
      <vt:lpstr>Background: DNA Methylation</vt:lpstr>
      <vt:lpstr>Background: DNA Methylation</vt:lpstr>
      <vt:lpstr>Methylated read pileups as images</vt:lpstr>
      <vt:lpstr>Methylated read pileups as images</vt:lpstr>
      <vt:lpstr>Methylated read pileups as images</vt:lpstr>
      <vt:lpstr>Handling variable size of genomic input</vt:lpstr>
      <vt:lpstr>Convolutional neural network extracts key features from pileups</vt:lpstr>
      <vt:lpstr>How to train: Using raw plasma data is problematic</vt:lpstr>
      <vt:lpstr>How to train: Using raw plasma data is problematic</vt:lpstr>
      <vt:lpstr>Solved with region-level plasma data generation</vt:lpstr>
      <vt:lpstr>Solved with region-level plasma data generation</vt:lpstr>
      <vt:lpstr>Solved with region-level plasma data generation</vt:lpstr>
      <vt:lpstr>Training + data flow</vt:lpstr>
      <vt:lpstr>Training + data flow</vt:lpstr>
      <vt:lpstr>Training + data flow</vt:lpstr>
      <vt:lpstr>Validation: Saliency maps show network focuses on tumor reads</vt:lpstr>
      <vt:lpstr>CORE-HH, The Cancer ORigins Epigenetics Three-part, case-control study</vt:lpstr>
      <vt:lpstr>Neural network features significantly improve early-stage sensitivity</vt:lpstr>
      <vt:lpstr>Neural network features significantly improve early-stage sensitivity</vt:lpstr>
      <vt:lpstr>Neural network features significantly improve early-stage sensitivity</vt:lpstr>
      <vt:lpstr>Correlations with confounders</vt:lpstr>
      <vt:lpstr>Neural network reduces correlation with confounders (age, %CC)</vt:lpstr>
      <vt:lpstr>Neural network reduces correlation with confounders (age, %CC)</vt:lpstr>
      <vt:lpstr>Conclusion</vt:lpstr>
      <vt:lpstr>PowerPoint Presentation</vt:lpstr>
      <vt:lpstr>Appendix</vt:lpstr>
      <vt:lpstr>Augmentation: Encoded data is shuffled row-wise</vt:lpstr>
      <vt:lpstr>PowerPoint Presentation</vt:lpstr>
      <vt:lpstr>Low signal in cfDNA: Need for sensitive and robust models</vt:lpstr>
      <vt:lpstr>Results vs. 5-metrics </vt:lpstr>
      <vt:lpstr>Need to update this to compare to beta model</vt:lpstr>
      <vt:lpstr>Performance by indication+stage</vt:lpstr>
      <vt:lpstr>ML8 non-cancer scores are less correlated with confounders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Harbinger</dc:title>
  <dc:creator>Kieran Chacko</dc:creator>
  <cp:lastModifiedBy>Jackson Killian</cp:lastModifiedBy>
  <cp:revision>2</cp:revision>
  <cp:lastPrinted>2022-04-06T13:35:02Z</cp:lastPrinted>
  <dcterms:created xsi:type="dcterms:W3CDTF">2021-04-18T16:14:35Z</dcterms:created>
  <dcterms:modified xsi:type="dcterms:W3CDTF">2024-11-14T13:40:58Z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0x010100E98D0D0E44AACD40B1FA3B4B013EE112</vt:lpwstr>
  </property>
</Properties>
</file>